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29" r:id="rId3"/>
    <p:sldId id="259" r:id="rId4"/>
    <p:sldId id="331" r:id="rId6"/>
    <p:sldId id="332" r:id="rId7"/>
    <p:sldId id="333" r:id="rId8"/>
    <p:sldId id="334" r:id="rId9"/>
    <p:sldId id="335" r:id="rId10"/>
    <p:sldId id="336" r:id="rId11"/>
    <p:sldId id="337" r:id="rId12"/>
    <p:sldId id="338" r:id="rId13"/>
    <p:sldId id="339" r:id="rId14"/>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3"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1F487C"/>
    <a:srgbClr val="CC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87" autoAdjust="0"/>
    <p:restoredTop sz="96366" autoAdjust="0"/>
  </p:normalViewPr>
  <p:slideViewPr>
    <p:cSldViewPr snapToGrid="0" showGuides="1">
      <p:cViewPr varScale="1">
        <p:scale>
          <a:sx n="79" d="100"/>
          <a:sy n="79" d="100"/>
        </p:scale>
        <p:origin x="126" y="738"/>
      </p:cViewPr>
      <p:guideLst>
        <p:guide orient="horz" pos="2133"/>
        <p:guide pos="3839"/>
      </p:guideLst>
    </p:cSldViewPr>
  </p:slideViewPr>
  <p:notesTextViewPr>
    <p:cViewPr>
      <p:scale>
        <a:sx n="1" d="1"/>
        <a:sy n="1" d="1"/>
      </p:scale>
      <p:origin x="0" y="0"/>
    </p:cViewPr>
  </p:notesTextViewPr>
  <p:sorterViewPr>
    <p:cViewPr>
      <p:scale>
        <a:sx n="89" d="100"/>
        <a:sy n="8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gs" Target="tags/tag38.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E8F777-4CBC-4A4F-A9CA-0D48CCB5FC2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056238-2BE2-4916-AF50-09E0E380E78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056238-2BE2-4916-AF50-09E0E380E78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056238-2BE2-4916-AF50-09E0E380E78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056238-2BE2-4916-AF50-09E0E380E78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056238-2BE2-4916-AF50-09E0E380E78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056238-2BE2-4916-AF50-09E0E380E78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056238-2BE2-4916-AF50-09E0E380E78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056238-2BE2-4916-AF50-09E0E380E78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056238-2BE2-4916-AF50-09E0E380E78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056238-2BE2-4916-AF50-09E0E380E78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056238-2BE2-4916-AF50-09E0E380E78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AF6B169-E305-4F7B-8A65-ACE2B101B8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88EFB3-8ED2-4592-A1CC-D9AB0090536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AF6B169-E305-4F7B-8A65-ACE2B101B8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88EFB3-8ED2-4592-A1CC-D9AB0090536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AF6B169-E305-4F7B-8A65-ACE2B101B8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88EFB3-8ED2-4592-A1CC-D9AB0090536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AF6B169-E305-4F7B-8A65-ACE2B101B8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88EFB3-8ED2-4592-A1CC-D9AB0090536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AF6B169-E305-4F7B-8A65-ACE2B101B8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88EFB3-8ED2-4592-A1CC-D9AB0090536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AF6B169-E305-4F7B-8A65-ACE2B101B8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88EFB3-8ED2-4592-A1CC-D9AB0090536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AF6B169-E305-4F7B-8A65-ACE2B101B8F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D88EFB3-8ED2-4592-A1CC-D9AB0090536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AF6B169-E305-4F7B-8A65-ACE2B101B8F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D88EFB3-8ED2-4592-A1CC-D9AB0090536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AF6B169-E305-4F7B-8A65-ACE2B101B8F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88EFB3-8ED2-4592-A1CC-D9AB0090536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AF6B169-E305-4F7B-8A65-ACE2B101B8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88EFB3-8ED2-4592-A1CC-D9AB0090536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AF6B169-E305-4F7B-8A65-ACE2B101B8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88EFB3-8ED2-4592-A1CC-D9AB0090536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F6B169-E305-4F7B-8A65-ACE2B101B8F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88EFB3-8ED2-4592-A1CC-D9AB0090536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3.xml"/><Relationship Id="rId4" Type="http://schemas.openxmlformats.org/officeDocument/2006/relationships/image" Target="../media/image2.png"/><Relationship Id="rId3" Type="http://schemas.openxmlformats.org/officeDocument/2006/relationships/tags" Target="../tags/tag2.xml"/><Relationship Id="rId2" Type="http://schemas.openxmlformats.org/officeDocument/2006/relationships/image" Target="../media/image1.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image" Target="../media/image1.png"/><Relationship Id="rId1" Type="http://schemas.openxmlformats.org/officeDocument/2006/relationships/tags" Target="../tags/tag32.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image" Target="../media/image1.png"/><Relationship Id="rId1" Type="http://schemas.openxmlformats.org/officeDocument/2006/relationships/tags" Target="../tags/tag35.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tags" Target="../tags/tag6.xml"/><Relationship Id="rId4" Type="http://schemas.openxmlformats.org/officeDocument/2006/relationships/image" Target="../media/image4.png"/><Relationship Id="rId3" Type="http://schemas.openxmlformats.org/officeDocument/2006/relationships/tags" Target="../tags/tag5.xml"/><Relationship Id="rId2" Type="http://schemas.openxmlformats.org/officeDocument/2006/relationships/image" Target="../media/image3.png"/><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1.png"/><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7.xml"/><Relationship Id="rId7" Type="http://schemas.openxmlformats.org/officeDocument/2006/relationships/image" Target="../media/image6.png"/><Relationship Id="rId6" Type="http://schemas.openxmlformats.org/officeDocument/2006/relationships/tags" Target="../tags/tag13.xml"/><Relationship Id="rId5" Type="http://schemas.openxmlformats.org/officeDocument/2006/relationships/image" Target="../media/image5.png"/><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image" Target="../media/image1.png"/><Relationship Id="rId1" Type="http://schemas.openxmlformats.org/officeDocument/2006/relationships/tags" Target="../tags/tag10.xml"/></Relationships>
</file>

<file path=ppt/slides/_rels/slide5.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7.xml"/><Relationship Id="rId7" Type="http://schemas.openxmlformats.org/officeDocument/2006/relationships/image" Target="../media/image8.png"/><Relationship Id="rId6" Type="http://schemas.openxmlformats.org/officeDocument/2006/relationships/tags" Target="../tags/tag17.xml"/><Relationship Id="rId5" Type="http://schemas.openxmlformats.org/officeDocument/2006/relationships/image" Target="../media/image7.png"/><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image" Target="../media/image1.png"/><Relationship Id="rId1" Type="http://schemas.openxmlformats.org/officeDocument/2006/relationships/tags" Target="../tags/tag14.xml"/></Relationships>
</file>

<file path=ppt/slides/_rels/slide6.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22.xml"/><Relationship Id="rId7" Type="http://schemas.openxmlformats.org/officeDocument/2006/relationships/image" Target="../media/image10.png"/><Relationship Id="rId6" Type="http://schemas.openxmlformats.org/officeDocument/2006/relationships/tags" Target="../tags/tag21.xml"/><Relationship Id="rId5" Type="http://schemas.openxmlformats.org/officeDocument/2006/relationships/image" Target="../media/image9.png"/><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image" Target="../media/image1.png"/><Relationship Id="rId11" Type="http://schemas.openxmlformats.org/officeDocument/2006/relationships/notesSlide" Target="../notesSlides/notesSlide5.xml"/><Relationship Id="rId10" Type="http://schemas.openxmlformats.org/officeDocument/2006/relationships/slideLayout" Target="../slideLayouts/slideLayout7.xml"/><Relationship Id="rId1" Type="http://schemas.openxmlformats.org/officeDocument/2006/relationships/tags" Target="../tags/tag18.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image" Target="../media/image1.png"/><Relationship Id="rId1" Type="http://schemas.openxmlformats.org/officeDocument/2006/relationships/tags" Target="../tags/tag23.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image" Target="../media/image1.png"/><Relationship Id="rId1" Type="http://schemas.openxmlformats.org/officeDocument/2006/relationships/tags" Target="../tags/tag26.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7.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image" Target="../media/image1.png"/><Relationship Id="rId1" Type="http://schemas.openxmlformats.org/officeDocument/2006/relationships/tags" Target="../tags/tag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0"/>
            <a:ext cx="12192000" cy="58864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3" name="矩形 22"/>
          <p:cNvSpPr/>
          <p:nvPr/>
        </p:nvSpPr>
        <p:spPr>
          <a:xfrm>
            <a:off x="0" y="786130"/>
            <a:ext cx="12192000" cy="46038"/>
          </a:xfrm>
          <a:prstGeom prst="rect">
            <a:avLst/>
          </a:prstGeom>
          <a:solidFill>
            <a:srgbClr val="1F4E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 name="标题 5"/>
          <p:cNvSpPr>
            <a:spLocks noGrp="1"/>
          </p:cNvSpPr>
          <p:nvPr>
            <p:ph type="ctrTitle"/>
            <p:custDataLst>
              <p:tags r:id="rId1"/>
            </p:custDataLst>
          </p:nvPr>
        </p:nvSpPr>
        <p:spPr>
          <a:xfrm>
            <a:off x="2165985" y="2874010"/>
            <a:ext cx="7737475" cy="1610360"/>
          </a:xfrm>
        </p:spPr>
        <p:txBody>
          <a:bodyPr>
            <a:normAutofit fontScale="90000"/>
          </a:bodyPr>
          <a:p>
            <a:pPr marL="0" indent="0" algn="ctr" fontAlgn="auto">
              <a:lnSpc>
                <a:spcPct val="130000"/>
              </a:lnSpc>
              <a:spcBef>
                <a:spcPts val="0"/>
              </a:spcBef>
              <a:spcAft>
                <a:spcPts val="0"/>
              </a:spcAft>
              <a:buSzPct val="100000"/>
              <a:buNone/>
            </a:pPr>
            <a:r>
              <a:rPr lang="zh-CN" altLang="en-US" sz="4800" b="1" dirty="0">
                <a:solidFill>
                  <a:schemeClr val="accent1">
                    <a:lumMod val="75000"/>
                  </a:schemeClr>
                </a:solidFill>
              </a:rPr>
              <a:t>横向科研项目办理流程</a:t>
            </a:r>
            <a:br>
              <a:rPr lang="zh-CN" altLang="en-US" sz="4800" b="1" dirty="0">
                <a:solidFill>
                  <a:schemeClr val="accent1">
                    <a:lumMod val="75000"/>
                  </a:schemeClr>
                </a:solidFill>
              </a:rPr>
            </a:br>
            <a:r>
              <a:rPr lang="zh-CN" altLang="en-US" sz="4800" b="1" dirty="0">
                <a:solidFill>
                  <a:schemeClr val="accent1">
                    <a:lumMod val="75000"/>
                  </a:schemeClr>
                </a:solidFill>
              </a:rPr>
              <a:t>（立项与结项）</a:t>
            </a:r>
            <a:endParaRPr lang="zh-CN" altLang="en-US" sz="4800" b="1" dirty="0">
              <a:solidFill>
                <a:schemeClr val="accent1">
                  <a:lumMod val="75000"/>
                </a:schemeClr>
              </a:solidFill>
            </a:endParaRPr>
          </a:p>
        </p:txBody>
      </p:sp>
      <p:pic>
        <p:nvPicPr>
          <p:cNvPr id="7" name="图片 6" descr="图片1"/>
          <p:cNvPicPr>
            <a:picLocks noChangeAspect="1"/>
          </p:cNvPicPr>
          <p:nvPr/>
        </p:nvPicPr>
        <p:blipFill>
          <a:blip r:embed="rId2"/>
          <a:stretch>
            <a:fillRect/>
          </a:stretch>
        </p:blipFill>
        <p:spPr>
          <a:xfrm>
            <a:off x="3574415" y="1390650"/>
            <a:ext cx="4784090" cy="1173480"/>
          </a:xfrm>
          <a:prstGeom prst="rect">
            <a:avLst/>
          </a:prstGeom>
        </p:spPr>
      </p:pic>
      <p:pic>
        <p:nvPicPr>
          <p:cNvPr id="2" name="图片 1"/>
          <p:cNvPicPr>
            <a:picLocks noChangeAspect="1"/>
          </p:cNvPicPr>
          <p:nvPr>
            <p:custDataLst>
              <p:tags r:id="rId3"/>
            </p:custDataLst>
          </p:nvPr>
        </p:nvPicPr>
        <p:blipFill>
          <a:blip r:embed="rId4"/>
          <a:stretch>
            <a:fillRect/>
          </a:stretch>
        </p:blipFill>
        <p:spPr>
          <a:xfrm>
            <a:off x="0" y="5023485"/>
            <a:ext cx="12192000" cy="1834515"/>
          </a:xfrm>
          <a:prstGeom prst="rect">
            <a:avLst/>
          </a:prstGeom>
        </p:spPr>
      </p:pic>
      <p:sp>
        <p:nvSpPr>
          <p:cNvPr id="3" name="文本框 6"/>
          <p:cNvSpPr/>
          <p:nvPr>
            <p:custDataLst>
              <p:tags r:id="rId5"/>
            </p:custDataLst>
          </p:nvPr>
        </p:nvSpPr>
        <p:spPr>
          <a:xfrm>
            <a:off x="8625205" y="5423535"/>
            <a:ext cx="3110230" cy="1348740"/>
          </a:xfrm>
          <a:prstGeom prst="roundRect">
            <a:avLst>
              <a:gd name="adj" fmla="val 16667"/>
            </a:avLst>
          </a:prstGeom>
          <a:noFill/>
          <a:ln w="9525">
            <a:noFill/>
          </a:ln>
        </p:spPr>
        <p:txBody>
          <a:bodyPr wrap="square" anchor="t">
            <a:noAutofit/>
          </a:bodyPr>
          <a:p>
            <a:pPr algn="ctr">
              <a:lnSpc>
                <a:spcPct val="150000"/>
              </a:lnSpc>
            </a:pPr>
            <a:r>
              <a:rPr lang="zh-CN" altLang="en-US" sz="2400" dirty="0">
                <a:solidFill>
                  <a:schemeClr val="bg1"/>
                </a:solidFill>
                <a:latin typeface="微软雅黑" panose="020B0503020204020204" charset="-122"/>
                <a:ea typeface="微软雅黑" panose="020B0503020204020204" charset="-122"/>
              </a:rPr>
              <a:t>科学研究发展院</a:t>
            </a:r>
            <a:endParaRPr lang="zh-CN" altLang="en-US" sz="2400" dirty="0">
              <a:solidFill>
                <a:schemeClr val="bg1"/>
              </a:solidFill>
              <a:latin typeface="微软雅黑" panose="020B0503020204020204" charset="-122"/>
              <a:ea typeface="微软雅黑" panose="020B0503020204020204" charset="-122"/>
            </a:endParaRPr>
          </a:p>
          <a:p>
            <a:pPr algn="ctr">
              <a:lnSpc>
                <a:spcPct val="150000"/>
              </a:lnSpc>
            </a:pPr>
            <a:r>
              <a:rPr lang="en-US" altLang="zh-CN" sz="2400" dirty="0">
                <a:solidFill>
                  <a:schemeClr val="bg1"/>
                </a:solidFill>
                <a:latin typeface="微软雅黑" panose="020B0503020204020204" charset="-122"/>
                <a:ea typeface="微软雅黑" panose="020B0503020204020204" charset="-122"/>
                <a:sym typeface="+mn-ea"/>
              </a:rPr>
              <a:t>2023</a:t>
            </a:r>
            <a:r>
              <a:rPr lang="zh-CN" altLang="en-US" sz="2400" dirty="0">
                <a:solidFill>
                  <a:schemeClr val="bg1"/>
                </a:solidFill>
                <a:latin typeface="微软雅黑" panose="020B0503020204020204" charset="-122"/>
                <a:ea typeface="微软雅黑" panose="020B0503020204020204" charset="-122"/>
                <a:sym typeface="+mn-ea"/>
              </a:rPr>
              <a:t>年</a:t>
            </a:r>
            <a:r>
              <a:rPr lang="en-US" altLang="zh-CN" sz="2400" dirty="0">
                <a:solidFill>
                  <a:schemeClr val="bg1"/>
                </a:solidFill>
                <a:latin typeface="微软雅黑" panose="020B0503020204020204" charset="-122"/>
                <a:ea typeface="微软雅黑" panose="020B0503020204020204" charset="-122"/>
                <a:sym typeface="+mn-ea"/>
              </a:rPr>
              <a:t>6</a:t>
            </a:r>
            <a:r>
              <a:rPr lang="zh-CN" altLang="en-US" sz="2400" dirty="0">
                <a:solidFill>
                  <a:schemeClr val="bg1"/>
                </a:solidFill>
                <a:latin typeface="微软雅黑" panose="020B0503020204020204" charset="-122"/>
                <a:ea typeface="微软雅黑" panose="020B0503020204020204" charset="-122"/>
                <a:sym typeface="+mn-ea"/>
              </a:rPr>
              <a:t>月</a:t>
            </a:r>
            <a:r>
              <a:rPr lang="en-US" altLang="zh-CN" sz="2400" dirty="0">
                <a:solidFill>
                  <a:schemeClr val="bg1"/>
                </a:solidFill>
                <a:latin typeface="微软雅黑" panose="020B0503020204020204" charset="-122"/>
                <a:ea typeface="微软雅黑" panose="020B0503020204020204" charset="-122"/>
                <a:sym typeface="+mn-ea"/>
              </a:rPr>
              <a:t>20</a:t>
            </a:r>
            <a:r>
              <a:rPr lang="zh-CN" altLang="en-US" sz="2400" dirty="0">
                <a:solidFill>
                  <a:schemeClr val="bg1"/>
                </a:solidFill>
                <a:latin typeface="微软雅黑" panose="020B0503020204020204" charset="-122"/>
                <a:ea typeface="微软雅黑" panose="020B0503020204020204" charset="-122"/>
                <a:sym typeface="+mn-ea"/>
              </a:rPr>
              <a:t>日</a:t>
            </a:r>
            <a:endParaRPr lang="zh-CN" altLang="en-US" sz="2400" dirty="0">
              <a:solidFill>
                <a:schemeClr val="bg1"/>
              </a:solidFill>
              <a:latin typeface="微软雅黑" panose="020B0503020204020204" charset="-122"/>
              <a:ea typeface="微软雅黑" panose="020B0503020204020204" charset="-122"/>
            </a:endParaRPr>
          </a:p>
          <a:p>
            <a:pPr algn="ctr"/>
            <a:endParaRPr lang="zh-CN" altLang="en-US" sz="2400"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42240" y="281406"/>
            <a:ext cx="2067560" cy="483303"/>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463025"/>
            <a:ext cx="6877050" cy="784750"/>
          </a:xfrm>
          <a:custGeom>
            <a:avLst/>
            <a:gdLst>
              <a:gd name="connsiteX0" fmla="*/ 0 w 6877050"/>
              <a:gd name="connsiteY0" fmla="*/ 0 h 783320"/>
              <a:gd name="connsiteX1" fmla="*/ 6877050 w 6877050"/>
              <a:gd name="connsiteY1" fmla="*/ 0 h 783320"/>
              <a:gd name="connsiteX2" fmla="*/ 6877050 w 6877050"/>
              <a:gd name="connsiteY2" fmla="*/ 783320 h 783320"/>
              <a:gd name="connsiteX3" fmla="*/ 0 w 6877050"/>
              <a:gd name="connsiteY3" fmla="*/ 783320 h 783320"/>
              <a:gd name="connsiteX4" fmla="*/ 0 w 6877050"/>
              <a:gd name="connsiteY4" fmla="*/ 0 h 783320"/>
              <a:gd name="connsiteX0-1" fmla="*/ 0 w 6877050"/>
              <a:gd name="connsiteY0-2" fmla="*/ 0 h 784750"/>
              <a:gd name="connsiteX1-3" fmla="*/ 6877050 w 6877050"/>
              <a:gd name="connsiteY1-4" fmla="*/ 0 h 784750"/>
              <a:gd name="connsiteX2-5" fmla="*/ 6877050 w 6877050"/>
              <a:gd name="connsiteY2-6" fmla="*/ 783320 h 784750"/>
              <a:gd name="connsiteX3-7" fmla="*/ 6505575 w 6877050"/>
              <a:gd name="connsiteY3-8" fmla="*/ 784750 h 784750"/>
              <a:gd name="connsiteX4-9" fmla="*/ 0 w 6877050"/>
              <a:gd name="connsiteY4-10" fmla="*/ 783320 h 784750"/>
              <a:gd name="connsiteX5" fmla="*/ 0 w 6877050"/>
              <a:gd name="connsiteY5" fmla="*/ 0 h 784750"/>
              <a:gd name="connsiteX0-11" fmla="*/ 0 w 6877050"/>
              <a:gd name="connsiteY0-12" fmla="*/ 0 h 784750"/>
              <a:gd name="connsiteX1-13" fmla="*/ 6877050 w 6877050"/>
              <a:gd name="connsiteY1-14" fmla="*/ 0 h 784750"/>
              <a:gd name="connsiteX2-15" fmla="*/ 6505575 w 6877050"/>
              <a:gd name="connsiteY2-16" fmla="*/ 784750 h 784750"/>
              <a:gd name="connsiteX3-17" fmla="*/ 0 w 6877050"/>
              <a:gd name="connsiteY3-18" fmla="*/ 783320 h 784750"/>
              <a:gd name="connsiteX4-19" fmla="*/ 0 w 6877050"/>
              <a:gd name="connsiteY4-20" fmla="*/ 0 h 784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77050" h="784750">
                <a:moveTo>
                  <a:pt x="0" y="0"/>
                </a:moveTo>
                <a:lnTo>
                  <a:pt x="6877050" y="0"/>
                </a:lnTo>
                <a:lnTo>
                  <a:pt x="6505575" y="784750"/>
                </a:lnTo>
                <a:lnTo>
                  <a:pt x="0" y="783320"/>
                </a:lnTo>
                <a:lnTo>
                  <a:pt x="0" y="0"/>
                </a:lnTo>
                <a:close/>
              </a:path>
            </a:pathLst>
          </a:cu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p:cNvSpPr/>
          <p:nvPr/>
        </p:nvSpPr>
        <p:spPr>
          <a:xfrm flipV="1">
            <a:off x="260350" y="274373"/>
            <a:ext cx="1827530" cy="490336"/>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2205990" y="609181"/>
            <a:ext cx="1461770" cy="489585"/>
          </a:xfrm>
          <a:prstGeom prst="rect">
            <a:avLst/>
          </a:prstGeom>
          <a:noFill/>
        </p:spPr>
        <p:txBody>
          <a:bodyPr wrap="none" lIns="121917" tIns="60958" rIns="121917" bIns="60958" rtlCol="0">
            <a:spAutoFit/>
          </a:bodyPr>
          <a:lstStyle/>
          <a:p>
            <a:pPr algn="l"/>
            <a:r>
              <a:rPr lang="zh-CN" altLang="en-US" sz="2400" dirty="0">
                <a:solidFill>
                  <a:schemeClr val="bg1"/>
                </a:solidFill>
              </a:rPr>
              <a:t>一、</a:t>
            </a:r>
            <a:r>
              <a:rPr lang="zh-CN" altLang="en-US" sz="2400" dirty="0">
                <a:solidFill>
                  <a:schemeClr val="bg1"/>
                </a:solidFill>
              </a:rPr>
              <a:t>立项</a:t>
            </a:r>
            <a:endParaRPr lang="zh-CN" altLang="en-US" sz="2400" dirty="0">
              <a:solidFill>
                <a:schemeClr val="bg1"/>
              </a:solidFill>
            </a:endParaRPr>
          </a:p>
        </p:txBody>
      </p:sp>
      <p:pic>
        <p:nvPicPr>
          <p:cNvPr id="9" name="图片 8" descr="图片1"/>
          <p:cNvPicPr>
            <a:picLocks noChangeAspect="1"/>
          </p:cNvPicPr>
          <p:nvPr>
            <p:custDataLst>
              <p:tags r:id="rId1"/>
            </p:custDataLst>
          </p:nvPr>
        </p:nvPicPr>
        <p:blipFill>
          <a:blip r:embed="rId2"/>
          <a:stretch>
            <a:fillRect/>
          </a:stretch>
        </p:blipFill>
        <p:spPr>
          <a:xfrm>
            <a:off x="8041640" y="169545"/>
            <a:ext cx="3689985" cy="904875"/>
          </a:xfrm>
          <a:prstGeom prst="rect">
            <a:avLst/>
          </a:prstGeom>
        </p:spPr>
      </p:pic>
      <p:sp>
        <p:nvSpPr>
          <p:cNvPr id="40" name="矩形 39"/>
          <p:cNvSpPr/>
          <p:nvPr>
            <p:custDataLst>
              <p:tags r:id="rId3"/>
            </p:custDataLst>
          </p:nvPr>
        </p:nvSpPr>
        <p:spPr>
          <a:xfrm>
            <a:off x="626110" y="1691005"/>
            <a:ext cx="2442845" cy="618490"/>
          </a:xfrm>
          <a:prstGeom prst="rect">
            <a:avLst/>
          </a:prstGeom>
          <a:solidFill>
            <a:srgbClr val="1F4E78"/>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fontAlgn="auto">
              <a:buClrTx/>
              <a:buSzTx/>
              <a:buFontTx/>
            </a:pPr>
            <a:r>
              <a:rPr sz="2800" strike="noStrike" noProof="1">
                <a:latin typeface="黑体" panose="02010609060101010101" pitchFamily="49" charset="-122"/>
                <a:ea typeface="黑体" panose="02010609060101010101" pitchFamily="49" charset="-122"/>
                <a:sym typeface="+mn-ea"/>
              </a:rPr>
              <a:t>5.合同登记</a:t>
            </a:r>
            <a:endParaRPr sz="2800" strike="noStrike" noProof="1">
              <a:latin typeface="黑体" panose="02010609060101010101" pitchFamily="49" charset="-122"/>
              <a:ea typeface="黑体" panose="02010609060101010101" pitchFamily="49" charset="-122"/>
              <a:sym typeface="+mn-ea"/>
            </a:endParaRPr>
          </a:p>
        </p:txBody>
      </p:sp>
      <p:sp>
        <p:nvSpPr>
          <p:cNvPr id="7" name="内容占位符 1"/>
          <p:cNvSpPr>
            <a:spLocks noGrp="1"/>
          </p:cNvSpPr>
          <p:nvPr>
            <p:custDataLst>
              <p:tags r:id="rId4"/>
            </p:custDataLst>
          </p:nvPr>
        </p:nvSpPr>
        <p:spPr>
          <a:xfrm>
            <a:off x="407670" y="2752725"/>
            <a:ext cx="11323955" cy="3958590"/>
          </a:xfrm>
          <a:prstGeom prst="rect">
            <a:avLst/>
          </a:prstGeom>
        </p:spPr>
        <p:txBody>
          <a:bodyPr vert="horz">
            <a:normAutofit lnSpcReduction="10000"/>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algn="just"/>
            <a:r>
              <a:rPr lang="en-US" altLang="zh-CN"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5.1  </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将附件</a:t>
            </a:r>
            <a:r>
              <a:rPr lang="en-US" altLang="zh-CN"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5</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横向科研项目经费入</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账单（学院留存）交</a:t>
            </a:r>
            <a:r>
              <a:rPr lang="zh-CN"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所在学院科研管理人员登记（电子表格以科研处发的为准）</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endParaRPr>
          </a:p>
          <a:p>
            <a:pPr algn="just"/>
            <a:r>
              <a:rPr lang="en-US" altLang="zh-CN"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5.2  </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各学院科研管理人员通知</a:t>
            </a:r>
            <a:r>
              <a:rPr lang="zh-CN" altLang="en-US" dirty="0" smtClean="0">
                <a:solidFill>
                  <a:schemeClr val="dk1"/>
                </a:solidFill>
                <a:highlight>
                  <a:srgbClr val="FFFF00"/>
                </a:highlight>
                <a:latin typeface="黑体" panose="02010609060101010101" pitchFamily="49" charset="-122"/>
                <a:ea typeface="黑体" panose="02010609060101010101" pitchFamily="49" charset="-122"/>
                <a:cs typeface="黑体" panose="02010609060101010101" pitchFamily="49" charset="-122"/>
                <a:sym typeface="+mn-ea"/>
              </a:rPr>
              <a:t>项目负责人本人</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将合同和到账凭证（发票）</a:t>
            </a:r>
            <a:r>
              <a:rPr lang="en-US" altLang="zh-CN"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PDF</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版留存备用（</a:t>
            </a:r>
            <a:r>
              <a:rPr lang="en-US" altLang="zh-CN"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1.</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合同和到账凭证分别按照名称命名；</a:t>
            </a:r>
            <a:r>
              <a:rPr lang="en-US" altLang="zh-CN"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2</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，合同只能是一个文件，请勿单页单页；</a:t>
            </a:r>
            <a:r>
              <a:rPr lang="en-US" altLang="zh-CN"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3</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，一个合同使用一个完整的压缩文件命名）；</a:t>
            </a:r>
            <a:endPar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endParaRPr>
          </a:p>
          <a:p>
            <a:pPr algn="just"/>
            <a:r>
              <a:rPr lang="en-US" altLang="zh-CN"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5.3  </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及时督促项目负责人上传学校科研管理系统并审核（</a:t>
            </a:r>
            <a:r>
              <a:rPr lang="zh-CN" altLang="en-US" dirty="0" smtClean="0">
                <a:solidFill>
                  <a:schemeClr val="dk1"/>
                </a:solidFill>
                <a:highlight>
                  <a:srgbClr val="FF0000"/>
                </a:highlight>
                <a:latin typeface="黑体" panose="02010609060101010101" pitchFamily="49" charset="-122"/>
                <a:ea typeface="黑体" panose="02010609060101010101" pitchFamily="49" charset="-122"/>
                <a:cs typeface="黑体" panose="02010609060101010101" pitchFamily="49" charset="-122"/>
                <a:sym typeface="+mn-ea"/>
              </a:rPr>
              <a:t>前提是：当年再无新增经费</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），同时按照教育厅要求每年年底上传教育厅云平台。</a:t>
            </a:r>
            <a:endPar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42240" y="281406"/>
            <a:ext cx="2067560" cy="483303"/>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463025"/>
            <a:ext cx="6877050" cy="784750"/>
          </a:xfrm>
          <a:custGeom>
            <a:avLst/>
            <a:gdLst>
              <a:gd name="connsiteX0" fmla="*/ 0 w 6877050"/>
              <a:gd name="connsiteY0" fmla="*/ 0 h 783320"/>
              <a:gd name="connsiteX1" fmla="*/ 6877050 w 6877050"/>
              <a:gd name="connsiteY1" fmla="*/ 0 h 783320"/>
              <a:gd name="connsiteX2" fmla="*/ 6877050 w 6877050"/>
              <a:gd name="connsiteY2" fmla="*/ 783320 h 783320"/>
              <a:gd name="connsiteX3" fmla="*/ 0 w 6877050"/>
              <a:gd name="connsiteY3" fmla="*/ 783320 h 783320"/>
              <a:gd name="connsiteX4" fmla="*/ 0 w 6877050"/>
              <a:gd name="connsiteY4" fmla="*/ 0 h 783320"/>
              <a:gd name="connsiteX0-1" fmla="*/ 0 w 6877050"/>
              <a:gd name="connsiteY0-2" fmla="*/ 0 h 784750"/>
              <a:gd name="connsiteX1-3" fmla="*/ 6877050 w 6877050"/>
              <a:gd name="connsiteY1-4" fmla="*/ 0 h 784750"/>
              <a:gd name="connsiteX2-5" fmla="*/ 6877050 w 6877050"/>
              <a:gd name="connsiteY2-6" fmla="*/ 783320 h 784750"/>
              <a:gd name="connsiteX3-7" fmla="*/ 6505575 w 6877050"/>
              <a:gd name="connsiteY3-8" fmla="*/ 784750 h 784750"/>
              <a:gd name="connsiteX4-9" fmla="*/ 0 w 6877050"/>
              <a:gd name="connsiteY4-10" fmla="*/ 783320 h 784750"/>
              <a:gd name="connsiteX5" fmla="*/ 0 w 6877050"/>
              <a:gd name="connsiteY5" fmla="*/ 0 h 784750"/>
              <a:gd name="connsiteX0-11" fmla="*/ 0 w 6877050"/>
              <a:gd name="connsiteY0-12" fmla="*/ 0 h 784750"/>
              <a:gd name="connsiteX1-13" fmla="*/ 6877050 w 6877050"/>
              <a:gd name="connsiteY1-14" fmla="*/ 0 h 784750"/>
              <a:gd name="connsiteX2-15" fmla="*/ 6505575 w 6877050"/>
              <a:gd name="connsiteY2-16" fmla="*/ 784750 h 784750"/>
              <a:gd name="connsiteX3-17" fmla="*/ 0 w 6877050"/>
              <a:gd name="connsiteY3-18" fmla="*/ 783320 h 784750"/>
              <a:gd name="connsiteX4-19" fmla="*/ 0 w 6877050"/>
              <a:gd name="connsiteY4-20" fmla="*/ 0 h 784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77050" h="784750">
                <a:moveTo>
                  <a:pt x="0" y="0"/>
                </a:moveTo>
                <a:lnTo>
                  <a:pt x="6877050" y="0"/>
                </a:lnTo>
                <a:lnTo>
                  <a:pt x="6505575" y="784750"/>
                </a:lnTo>
                <a:lnTo>
                  <a:pt x="0" y="783320"/>
                </a:lnTo>
                <a:lnTo>
                  <a:pt x="0" y="0"/>
                </a:lnTo>
                <a:close/>
              </a:path>
            </a:pathLst>
          </a:cu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p:cNvSpPr/>
          <p:nvPr/>
        </p:nvSpPr>
        <p:spPr>
          <a:xfrm flipV="1">
            <a:off x="260350" y="274373"/>
            <a:ext cx="1827530" cy="490336"/>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2205990" y="609181"/>
            <a:ext cx="1461770" cy="489585"/>
          </a:xfrm>
          <a:prstGeom prst="rect">
            <a:avLst/>
          </a:prstGeom>
          <a:noFill/>
        </p:spPr>
        <p:txBody>
          <a:bodyPr wrap="none" lIns="121917" tIns="60958" rIns="121917" bIns="60958" rtlCol="0">
            <a:spAutoFit/>
          </a:bodyPr>
          <a:lstStyle/>
          <a:p>
            <a:pPr algn="l"/>
            <a:r>
              <a:rPr lang="zh-CN" altLang="en-US" sz="2400" dirty="0">
                <a:solidFill>
                  <a:schemeClr val="bg1"/>
                </a:solidFill>
              </a:rPr>
              <a:t>二、</a:t>
            </a:r>
            <a:r>
              <a:rPr lang="zh-CN" altLang="en-US" sz="2400" dirty="0">
                <a:solidFill>
                  <a:schemeClr val="bg1"/>
                </a:solidFill>
              </a:rPr>
              <a:t>结项</a:t>
            </a:r>
            <a:endParaRPr lang="zh-CN" altLang="en-US" sz="2400" dirty="0">
              <a:solidFill>
                <a:schemeClr val="bg1"/>
              </a:solidFill>
            </a:endParaRPr>
          </a:p>
        </p:txBody>
      </p:sp>
      <p:pic>
        <p:nvPicPr>
          <p:cNvPr id="9" name="图片 8" descr="图片1"/>
          <p:cNvPicPr>
            <a:picLocks noChangeAspect="1"/>
          </p:cNvPicPr>
          <p:nvPr>
            <p:custDataLst>
              <p:tags r:id="rId1"/>
            </p:custDataLst>
          </p:nvPr>
        </p:nvPicPr>
        <p:blipFill>
          <a:blip r:embed="rId2"/>
          <a:stretch>
            <a:fillRect/>
          </a:stretch>
        </p:blipFill>
        <p:spPr>
          <a:xfrm>
            <a:off x="8041640" y="169545"/>
            <a:ext cx="3689985" cy="904875"/>
          </a:xfrm>
          <a:prstGeom prst="rect">
            <a:avLst/>
          </a:prstGeom>
        </p:spPr>
      </p:pic>
      <p:sp>
        <p:nvSpPr>
          <p:cNvPr id="5" name="内容占位符 1"/>
          <p:cNvSpPr>
            <a:spLocks noGrp="1"/>
          </p:cNvSpPr>
          <p:nvPr>
            <p:custDataLst>
              <p:tags r:id="rId3"/>
            </p:custDataLst>
          </p:nvPr>
        </p:nvSpPr>
        <p:spPr>
          <a:xfrm>
            <a:off x="457835" y="2454275"/>
            <a:ext cx="11273790" cy="3975735"/>
          </a:xfrm>
          <a:prstGeom prst="rect">
            <a:avLst/>
          </a:prstGeom>
        </p:spPr>
        <p:txBody>
          <a:bodyPr vert="horz">
            <a:normAutofit lnSpcReduction="10000"/>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fontAlgn="auto">
              <a:lnSpc>
                <a:spcPct val="120000"/>
              </a:lnSpc>
            </a:pPr>
            <a:r>
              <a:rPr lang="en-US" altLang="zh-CN"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1.</a:t>
            </a:r>
            <a:r>
              <a:rPr lang="zh-CN" altLang="en-US" dirty="0" smtClean="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各学院应在</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项目结题验收</a:t>
            </a:r>
            <a:r>
              <a:rPr lang="en-US" altLang="zh-CN"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1</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个月内，通知项目负责人及时办理结项；</a:t>
            </a:r>
            <a:endPar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endParaRPr>
          </a:p>
          <a:p>
            <a:pPr fontAlgn="auto">
              <a:lnSpc>
                <a:spcPct val="120000"/>
              </a:lnSpc>
            </a:pPr>
            <a:r>
              <a:rPr lang="en-US" altLang="zh-CN"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2.</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结项时需要将项目附件</a:t>
            </a:r>
            <a:r>
              <a:rPr lang="en-US" altLang="zh-CN"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1</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立项审核表（签字盖章）、湖北师范大学横向科研诚信承诺书、合同原件、附件</a:t>
            </a:r>
            <a:r>
              <a:rPr lang="en-US" altLang="zh-CN"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4</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验收意见（双方签字盖章）、湖北师范大学成果应用证明-横向（签字盖章）归档材料按顺序装订</a:t>
            </a:r>
            <a:r>
              <a:rPr lang="zh-CN"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放所在单位科研管理人员保留</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endParaRPr>
          </a:p>
          <a:p>
            <a:pPr algn="l" fontAlgn="auto">
              <a:lnSpc>
                <a:spcPct val="120000"/>
              </a:lnSpc>
            </a:pP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rPr>
              <a:t>3.人文社会科学类项目附研究报告（书籍、咨询报告、政府发文等）</a:t>
            </a:r>
            <a:endPar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endParaRPr>
          </a:p>
          <a:p>
            <a:pPr algn="l" fontAlgn="auto">
              <a:lnSpc>
                <a:spcPct val="120000"/>
              </a:lnSpc>
            </a:pPr>
            <a:r>
              <a:rPr lang="zh-CN" altLang="en-US" dirty="0">
                <a:solidFill>
                  <a:schemeClr val="dk1"/>
                </a:solidFill>
                <a:highlight>
                  <a:srgbClr val="FF0000"/>
                </a:highlight>
                <a:latin typeface="黑体" panose="02010609060101010101" pitchFamily="49" charset="-122"/>
                <a:ea typeface="黑体" panose="02010609060101010101" pitchFamily="49" charset="-122"/>
                <a:cs typeface="黑体" panose="02010609060101010101" pitchFamily="49" charset="-122"/>
              </a:rPr>
              <a:t>友情提示：所有合同执行期完成后都要办理结项，便于后期绩效活动开展。</a:t>
            </a:r>
            <a:endParaRPr lang="zh-CN" altLang="en-US" dirty="0">
              <a:solidFill>
                <a:schemeClr val="dk1"/>
              </a:solidFill>
              <a:highlight>
                <a:srgbClr val="FF0000"/>
              </a:highlight>
              <a:latin typeface="黑体" panose="02010609060101010101" pitchFamily="49" charset="-122"/>
              <a:ea typeface="黑体" panose="02010609060101010101" pitchFamily="49" charset="-122"/>
              <a:cs typeface="黑体" panose="02010609060101010101" pitchFamily="49" charset="-122"/>
            </a:endParaRPr>
          </a:p>
          <a:p>
            <a:pPr algn="l"/>
            <a:endParaRPr lang="zh-CN" altLang="en-US" dirty="0">
              <a:solidFill>
                <a:schemeClr val="dk1"/>
              </a:solidFill>
              <a:highlight>
                <a:srgbClr val="FF0000"/>
              </a:highlight>
              <a:latin typeface="黑体" panose="02010609060101010101" pitchFamily="49" charset="-122"/>
              <a:ea typeface="黑体" panose="02010609060101010101" pitchFamily="49" charset="-122"/>
              <a:cs typeface="黑体" panose="02010609060101010101" pitchFamily="49" charset="-122"/>
            </a:endParaRPr>
          </a:p>
        </p:txBody>
      </p:sp>
      <p:sp>
        <p:nvSpPr>
          <p:cNvPr id="7" name="矩形 6"/>
          <p:cNvSpPr/>
          <p:nvPr>
            <p:custDataLst>
              <p:tags r:id="rId4"/>
            </p:custDataLst>
          </p:nvPr>
        </p:nvSpPr>
        <p:spPr>
          <a:xfrm>
            <a:off x="626110" y="1691005"/>
            <a:ext cx="1767840" cy="618490"/>
          </a:xfrm>
          <a:prstGeom prst="rect">
            <a:avLst/>
          </a:prstGeom>
          <a:solidFill>
            <a:srgbClr val="1F4E78"/>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fontAlgn="auto">
              <a:buClrTx/>
              <a:buSzTx/>
              <a:buFontTx/>
            </a:pPr>
            <a:r>
              <a:rPr lang="zh-CN" altLang="en-US" sz="2800" strike="noStrike" noProof="1">
                <a:latin typeface="黑体" panose="02010609060101010101" pitchFamily="49" charset="-122"/>
                <a:ea typeface="黑体" panose="02010609060101010101" pitchFamily="49" charset="-122"/>
                <a:sym typeface="+mn-ea"/>
              </a:rPr>
              <a:t>结项</a:t>
            </a:r>
            <a:endParaRPr lang="zh-CN" altLang="en-US" sz="2800" strike="noStrike" noProof="1">
              <a:latin typeface="黑体" panose="02010609060101010101" pitchFamily="49" charset="-122"/>
              <a:ea typeface="黑体" panose="02010609060101010101" pitchFamily="49"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42240" y="281406"/>
            <a:ext cx="2067560" cy="483303"/>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463025"/>
            <a:ext cx="6877050" cy="784750"/>
          </a:xfrm>
          <a:custGeom>
            <a:avLst/>
            <a:gdLst>
              <a:gd name="connsiteX0" fmla="*/ 0 w 6877050"/>
              <a:gd name="connsiteY0" fmla="*/ 0 h 783320"/>
              <a:gd name="connsiteX1" fmla="*/ 6877050 w 6877050"/>
              <a:gd name="connsiteY1" fmla="*/ 0 h 783320"/>
              <a:gd name="connsiteX2" fmla="*/ 6877050 w 6877050"/>
              <a:gd name="connsiteY2" fmla="*/ 783320 h 783320"/>
              <a:gd name="connsiteX3" fmla="*/ 0 w 6877050"/>
              <a:gd name="connsiteY3" fmla="*/ 783320 h 783320"/>
              <a:gd name="connsiteX4" fmla="*/ 0 w 6877050"/>
              <a:gd name="connsiteY4" fmla="*/ 0 h 783320"/>
              <a:gd name="connsiteX0-1" fmla="*/ 0 w 6877050"/>
              <a:gd name="connsiteY0-2" fmla="*/ 0 h 784750"/>
              <a:gd name="connsiteX1-3" fmla="*/ 6877050 w 6877050"/>
              <a:gd name="connsiteY1-4" fmla="*/ 0 h 784750"/>
              <a:gd name="connsiteX2-5" fmla="*/ 6877050 w 6877050"/>
              <a:gd name="connsiteY2-6" fmla="*/ 783320 h 784750"/>
              <a:gd name="connsiteX3-7" fmla="*/ 6505575 w 6877050"/>
              <a:gd name="connsiteY3-8" fmla="*/ 784750 h 784750"/>
              <a:gd name="connsiteX4-9" fmla="*/ 0 w 6877050"/>
              <a:gd name="connsiteY4-10" fmla="*/ 783320 h 784750"/>
              <a:gd name="connsiteX5" fmla="*/ 0 w 6877050"/>
              <a:gd name="connsiteY5" fmla="*/ 0 h 784750"/>
              <a:gd name="connsiteX0-11" fmla="*/ 0 w 6877050"/>
              <a:gd name="connsiteY0-12" fmla="*/ 0 h 784750"/>
              <a:gd name="connsiteX1-13" fmla="*/ 6877050 w 6877050"/>
              <a:gd name="connsiteY1-14" fmla="*/ 0 h 784750"/>
              <a:gd name="connsiteX2-15" fmla="*/ 6505575 w 6877050"/>
              <a:gd name="connsiteY2-16" fmla="*/ 784750 h 784750"/>
              <a:gd name="connsiteX3-17" fmla="*/ 0 w 6877050"/>
              <a:gd name="connsiteY3-18" fmla="*/ 783320 h 784750"/>
              <a:gd name="connsiteX4-19" fmla="*/ 0 w 6877050"/>
              <a:gd name="connsiteY4-20" fmla="*/ 0 h 784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77050" h="784750">
                <a:moveTo>
                  <a:pt x="0" y="0"/>
                </a:moveTo>
                <a:lnTo>
                  <a:pt x="6877050" y="0"/>
                </a:lnTo>
                <a:lnTo>
                  <a:pt x="6505575" y="784750"/>
                </a:lnTo>
                <a:lnTo>
                  <a:pt x="0" y="783320"/>
                </a:lnTo>
                <a:lnTo>
                  <a:pt x="0" y="0"/>
                </a:lnTo>
                <a:close/>
              </a:path>
            </a:pathLst>
          </a:cu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p:cNvSpPr/>
          <p:nvPr/>
        </p:nvSpPr>
        <p:spPr>
          <a:xfrm flipV="1">
            <a:off x="260350" y="274373"/>
            <a:ext cx="1827530" cy="490336"/>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2205990" y="609181"/>
            <a:ext cx="1461770" cy="489585"/>
          </a:xfrm>
          <a:prstGeom prst="rect">
            <a:avLst/>
          </a:prstGeom>
          <a:noFill/>
        </p:spPr>
        <p:txBody>
          <a:bodyPr wrap="none" lIns="121917" tIns="60958" rIns="121917" bIns="60958" rtlCol="0">
            <a:spAutoFit/>
          </a:bodyPr>
          <a:lstStyle/>
          <a:p>
            <a:pPr algn="l"/>
            <a:r>
              <a:rPr lang="zh-CN" altLang="en-US" sz="2400" dirty="0">
                <a:solidFill>
                  <a:schemeClr val="bg1"/>
                </a:solidFill>
              </a:rPr>
              <a:t>一、</a:t>
            </a:r>
            <a:r>
              <a:rPr lang="zh-CN" altLang="en-US" sz="2400" dirty="0">
                <a:solidFill>
                  <a:schemeClr val="bg1"/>
                </a:solidFill>
              </a:rPr>
              <a:t>立项</a:t>
            </a:r>
            <a:endParaRPr lang="zh-CN" altLang="en-US" sz="2400" dirty="0">
              <a:solidFill>
                <a:schemeClr val="bg1"/>
              </a:solidFill>
            </a:endParaRPr>
          </a:p>
        </p:txBody>
      </p:sp>
      <p:pic>
        <p:nvPicPr>
          <p:cNvPr id="5" name="内容占位符 3" descr="4HE6F776MUVYT7O7UT$I251"/>
          <p:cNvPicPr>
            <a:picLocks noGrp="1" noChangeAspect="1"/>
          </p:cNvPicPr>
          <p:nvPr>
            <p:custDataLst>
              <p:tags r:id="rId1"/>
            </p:custDataLst>
          </p:nvPr>
        </p:nvPicPr>
        <p:blipFill>
          <a:blip r:embed="rId2"/>
          <a:stretch>
            <a:fillRect/>
          </a:stretch>
        </p:blipFill>
        <p:spPr>
          <a:xfrm>
            <a:off x="2358688" y="1627916"/>
            <a:ext cx="6553415" cy="2736305"/>
          </a:xfrm>
          <a:prstGeom prst="rect">
            <a:avLst/>
          </a:prstGeom>
        </p:spPr>
      </p:pic>
      <p:pic>
        <p:nvPicPr>
          <p:cNvPr id="7" name="图片 6" descr="WLXM@T4E3U0U~4@VRK_E%K1"/>
          <p:cNvPicPr>
            <a:picLocks noChangeAspect="1"/>
          </p:cNvPicPr>
          <p:nvPr>
            <p:custDataLst>
              <p:tags r:id="rId3"/>
            </p:custDataLst>
          </p:nvPr>
        </p:nvPicPr>
        <p:blipFill>
          <a:blip r:embed="rId4"/>
          <a:stretch>
            <a:fillRect/>
          </a:stretch>
        </p:blipFill>
        <p:spPr>
          <a:xfrm>
            <a:off x="2358689" y="4893677"/>
            <a:ext cx="6552728" cy="1440160"/>
          </a:xfrm>
          <a:prstGeom prst="rect">
            <a:avLst/>
          </a:prstGeom>
        </p:spPr>
      </p:pic>
      <p:pic>
        <p:nvPicPr>
          <p:cNvPr id="9" name="图片 8" descr="图片1"/>
          <p:cNvPicPr>
            <a:picLocks noChangeAspect="1"/>
          </p:cNvPicPr>
          <p:nvPr>
            <p:custDataLst>
              <p:tags r:id="rId5"/>
            </p:custDataLst>
          </p:nvPr>
        </p:nvPicPr>
        <p:blipFill>
          <a:blip r:embed="rId6"/>
          <a:stretch>
            <a:fillRect/>
          </a:stretch>
        </p:blipFill>
        <p:spPr>
          <a:xfrm>
            <a:off x="8041640" y="169545"/>
            <a:ext cx="3689985" cy="90487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42240" y="281406"/>
            <a:ext cx="2067560" cy="483303"/>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463025"/>
            <a:ext cx="6877050" cy="784750"/>
          </a:xfrm>
          <a:custGeom>
            <a:avLst/>
            <a:gdLst>
              <a:gd name="connsiteX0" fmla="*/ 0 w 6877050"/>
              <a:gd name="connsiteY0" fmla="*/ 0 h 783320"/>
              <a:gd name="connsiteX1" fmla="*/ 6877050 w 6877050"/>
              <a:gd name="connsiteY1" fmla="*/ 0 h 783320"/>
              <a:gd name="connsiteX2" fmla="*/ 6877050 w 6877050"/>
              <a:gd name="connsiteY2" fmla="*/ 783320 h 783320"/>
              <a:gd name="connsiteX3" fmla="*/ 0 w 6877050"/>
              <a:gd name="connsiteY3" fmla="*/ 783320 h 783320"/>
              <a:gd name="connsiteX4" fmla="*/ 0 w 6877050"/>
              <a:gd name="connsiteY4" fmla="*/ 0 h 783320"/>
              <a:gd name="connsiteX0-1" fmla="*/ 0 w 6877050"/>
              <a:gd name="connsiteY0-2" fmla="*/ 0 h 784750"/>
              <a:gd name="connsiteX1-3" fmla="*/ 6877050 w 6877050"/>
              <a:gd name="connsiteY1-4" fmla="*/ 0 h 784750"/>
              <a:gd name="connsiteX2-5" fmla="*/ 6877050 w 6877050"/>
              <a:gd name="connsiteY2-6" fmla="*/ 783320 h 784750"/>
              <a:gd name="connsiteX3-7" fmla="*/ 6505575 w 6877050"/>
              <a:gd name="connsiteY3-8" fmla="*/ 784750 h 784750"/>
              <a:gd name="connsiteX4-9" fmla="*/ 0 w 6877050"/>
              <a:gd name="connsiteY4-10" fmla="*/ 783320 h 784750"/>
              <a:gd name="connsiteX5" fmla="*/ 0 w 6877050"/>
              <a:gd name="connsiteY5" fmla="*/ 0 h 784750"/>
              <a:gd name="connsiteX0-11" fmla="*/ 0 w 6877050"/>
              <a:gd name="connsiteY0-12" fmla="*/ 0 h 784750"/>
              <a:gd name="connsiteX1-13" fmla="*/ 6877050 w 6877050"/>
              <a:gd name="connsiteY1-14" fmla="*/ 0 h 784750"/>
              <a:gd name="connsiteX2-15" fmla="*/ 6505575 w 6877050"/>
              <a:gd name="connsiteY2-16" fmla="*/ 784750 h 784750"/>
              <a:gd name="connsiteX3-17" fmla="*/ 0 w 6877050"/>
              <a:gd name="connsiteY3-18" fmla="*/ 783320 h 784750"/>
              <a:gd name="connsiteX4-19" fmla="*/ 0 w 6877050"/>
              <a:gd name="connsiteY4-20" fmla="*/ 0 h 784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77050" h="784750">
                <a:moveTo>
                  <a:pt x="0" y="0"/>
                </a:moveTo>
                <a:lnTo>
                  <a:pt x="6877050" y="0"/>
                </a:lnTo>
                <a:lnTo>
                  <a:pt x="6505575" y="784750"/>
                </a:lnTo>
                <a:lnTo>
                  <a:pt x="0" y="783320"/>
                </a:lnTo>
                <a:lnTo>
                  <a:pt x="0" y="0"/>
                </a:lnTo>
                <a:close/>
              </a:path>
            </a:pathLst>
          </a:cu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p:cNvSpPr/>
          <p:nvPr/>
        </p:nvSpPr>
        <p:spPr>
          <a:xfrm flipV="1">
            <a:off x="260350" y="274373"/>
            <a:ext cx="1827530" cy="490336"/>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2205990" y="609181"/>
            <a:ext cx="1461770" cy="489585"/>
          </a:xfrm>
          <a:prstGeom prst="rect">
            <a:avLst/>
          </a:prstGeom>
          <a:noFill/>
        </p:spPr>
        <p:txBody>
          <a:bodyPr wrap="none" lIns="121917" tIns="60958" rIns="121917" bIns="60958" rtlCol="0">
            <a:spAutoFit/>
          </a:bodyPr>
          <a:lstStyle/>
          <a:p>
            <a:pPr algn="l"/>
            <a:r>
              <a:rPr lang="zh-CN" altLang="en-US" sz="2400" dirty="0">
                <a:solidFill>
                  <a:schemeClr val="bg1"/>
                </a:solidFill>
              </a:rPr>
              <a:t>一、</a:t>
            </a:r>
            <a:r>
              <a:rPr lang="zh-CN" altLang="en-US" sz="2400" dirty="0">
                <a:solidFill>
                  <a:schemeClr val="bg1"/>
                </a:solidFill>
              </a:rPr>
              <a:t>立项</a:t>
            </a:r>
            <a:endParaRPr lang="zh-CN" altLang="en-US" sz="2400" dirty="0">
              <a:solidFill>
                <a:schemeClr val="bg1"/>
              </a:solidFill>
            </a:endParaRPr>
          </a:p>
        </p:txBody>
      </p:sp>
      <p:pic>
        <p:nvPicPr>
          <p:cNvPr id="9" name="图片 8" descr="图片1"/>
          <p:cNvPicPr>
            <a:picLocks noChangeAspect="1"/>
          </p:cNvPicPr>
          <p:nvPr>
            <p:custDataLst>
              <p:tags r:id="rId1"/>
            </p:custDataLst>
          </p:nvPr>
        </p:nvPicPr>
        <p:blipFill>
          <a:blip r:embed="rId2"/>
          <a:stretch>
            <a:fillRect/>
          </a:stretch>
        </p:blipFill>
        <p:spPr>
          <a:xfrm>
            <a:off x="8041640" y="169545"/>
            <a:ext cx="3689985" cy="904875"/>
          </a:xfrm>
          <a:prstGeom prst="rect">
            <a:avLst/>
          </a:prstGeom>
        </p:spPr>
      </p:pic>
      <p:sp>
        <p:nvSpPr>
          <p:cNvPr id="40" name="矩形 39"/>
          <p:cNvSpPr/>
          <p:nvPr>
            <p:custDataLst>
              <p:tags r:id="rId3"/>
            </p:custDataLst>
          </p:nvPr>
        </p:nvSpPr>
        <p:spPr>
          <a:xfrm>
            <a:off x="626110" y="1691005"/>
            <a:ext cx="2193290" cy="618490"/>
          </a:xfrm>
          <a:prstGeom prst="rect">
            <a:avLst/>
          </a:prstGeom>
          <a:solidFill>
            <a:srgbClr val="1F4E78"/>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fontAlgn="auto">
              <a:buClrTx/>
              <a:buSzTx/>
              <a:buFontTx/>
            </a:pPr>
            <a:r>
              <a:rPr lang="en-US" altLang="zh-CN" sz="2800" strike="noStrike" noProof="1">
                <a:latin typeface="黑体" panose="02010609060101010101" pitchFamily="49" charset="-122"/>
                <a:ea typeface="黑体" panose="02010609060101010101" pitchFamily="49" charset="-122"/>
                <a:sym typeface="+mn-ea"/>
              </a:rPr>
              <a:t>1.</a:t>
            </a:r>
            <a:r>
              <a:rPr lang="zh-CN" altLang="en-US" sz="2800" strike="noStrike" noProof="1">
                <a:latin typeface="黑体" panose="02010609060101010101" pitchFamily="49" charset="-122"/>
                <a:ea typeface="黑体" panose="02010609060101010101" pitchFamily="49" charset="-122"/>
                <a:sym typeface="+mn-ea"/>
              </a:rPr>
              <a:t>签订</a:t>
            </a:r>
            <a:r>
              <a:rPr lang="zh-CN" altLang="en-US" sz="2800" strike="noStrike" noProof="1">
                <a:latin typeface="黑体" panose="02010609060101010101" pitchFamily="49" charset="-122"/>
                <a:ea typeface="黑体" panose="02010609060101010101" pitchFamily="49" charset="-122"/>
                <a:sym typeface="+mn-ea"/>
              </a:rPr>
              <a:t>合同</a:t>
            </a:r>
            <a:endParaRPr lang="zh-CN" altLang="en-US" sz="2800" strike="noStrike" noProof="1">
              <a:latin typeface="黑体" panose="02010609060101010101" pitchFamily="49" charset="-122"/>
              <a:ea typeface="黑体" panose="02010609060101010101" pitchFamily="49" charset="-122"/>
              <a:sym typeface="+mn-ea"/>
            </a:endParaRPr>
          </a:p>
        </p:txBody>
      </p:sp>
      <p:sp>
        <p:nvSpPr>
          <p:cNvPr id="8" name="内容占位符 1"/>
          <p:cNvSpPr>
            <a:spLocks noGrp="1"/>
          </p:cNvSpPr>
          <p:nvPr>
            <p:custDataLst>
              <p:tags r:id="rId4"/>
            </p:custDataLst>
          </p:nvPr>
        </p:nvSpPr>
        <p:spPr>
          <a:xfrm>
            <a:off x="1043940" y="2752725"/>
            <a:ext cx="10450195" cy="3762375"/>
          </a:xfrm>
          <a:prstGeom prst="rect">
            <a:avLst/>
          </a:prstGeom>
        </p:spPr>
        <p:txBody>
          <a:bodyPr vert="horz">
            <a:normAutofit fontScale="90000"/>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marL="0" lvl="0" indent="0">
              <a:spcBef>
                <a:spcPct val="20000"/>
              </a:spcBef>
              <a:buClr>
                <a:srgbClr val="0BD0D9"/>
              </a:buClr>
              <a:buSzPct val="95000"/>
              <a:buNone/>
            </a:pPr>
            <a:r>
              <a:rPr lang="en-US" altLang="zh-CN" sz="250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1.</a:t>
            </a:r>
            <a:r>
              <a:rPr lang="zh-CN" altLang="en-US" sz="250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各学院科研管理人员要</a:t>
            </a:r>
            <a:r>
              <a:rPr lang="zh-CN" altLang="en-US" sz="2500" dirty="0">
                <a:solidFill>
                  <a:srgbClr val="000000"/>
                </a:solidFill>
                <a:latin typeface="黑体" panose="02010609060101010101" pitchFamily="49" charset="-122"/>
                <a:ea typeface="黑体" panose="02010609060101010101" pitchFamily="49" charset="-122"/>
                <a:cs typeface="黑体" panose="02010609060101010101" pitchFamily="49" charset="-122"/>
              </a:rPr>
              <a:t>告知本单位项目负责人登录科发院网站到下载中心下载“</a:t>
            </a:r>
            <a:r>
              <a:rPr lang="zh-CN" altLang="en-US" sz="250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横向工具包</a:t>
            </a:r>
            <a:r>
              <a:rPr lang="en-US" altLang="zh-CN" sz="2500" dirty="0">
                <a:solidFill>
                  <a:srgbClr val="000000"/>
                </a:solidFill>
                <a:latin typeface="黑体" panose="02010609060101010101" pitchFamily="49" charset="-122"/>
                <a:ea typeface="黑体" panose="02010609060101010101" pitchFamily="49" charset="-122"/>
                <a:cs typeface="黑体" panose="02010609060101010101" pitchFamily="49" charset="-122"/>
              </a:rPr>
              <a:t>-2023</a:t>
            </a:r>
            <a:r>
              <a:rPr lang="zh-CN" altLang="en-US" sz="2500" dirty="0">
                <a:solidFill>
                  <a:srgbClr val="000000"/>
                </a:solidFill>
                <a:latin typeface="黑体" panose="02010609060101010101" pitchFamily="49" charset="-122"/>
                <a:ea typeface="黑体" panose="02010609060101010101" pitchFamily="49" charset="-122"/>
                <a:cs typeface="黑体" panose="02010609060101010101" pitchFamily="49" charset="-122"/>
              </a:rPr>
              <a:t>年</a:t>
            </a:r>
            <a:r>
              <a:rPr lang="en-US" altLang="zh-CN" sz="2500" dirty="0">
                <a:solidFill>
                  <a:srgbClr val="000000"/>
                </a:solidFill>
                <a:latin typeface="黑体" panose="02010609060101010101" pitchFamily="49" charset="-122"/>
                <a:ea typeface="黑体" panose="02010609060101010101" pitchFamily="49" charset="-122"/>
                <a:cs typeface="黑体" panose="02010609060101010101" pitchFamily="49" charset="-122"/>
              </a:rPr>
              <a:t>3</a:t>
            </a:r>
            <a:r>
              <a:rPr lang="zh-CN" altLang="en-US" sz="2500" dirty="0">
                <a:solidFill>
                  <a:srgbClr val="000000"/>
                </a:solidFill>
                <a:latin typeface="黑体" panose="02010609060101010101" pitchFamily="49" charset="-122"/>
                <a:ea typeface="黑体" panose="02010609060101010101" pitchFamily="49" charset="-122"/>
                <a:cs typeface="黑体" panose="02010609060101010101" pitchFamily="49" charset="-122"/>
              </a:rPr>
              <a:t>月”文件工具包（工具包里有所有横向相关文件和表格），</a:t>
            </a:r>
            <a:r>
              <a:rPr lang="zh-CN" altLang="en-US" sz="250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按照</a:t>
            </a:r>
            <a:r>
              <a:rPr lang="zh-CN" altLang="en-US" sz="2500" dirty="0">
                <a:solidFill>
                  <a:srgbClr val="000000"/>
                </a:solidFill>
                <a:latin typeface="黑体" panose="02010609060101010101" pitchFamily="49" charset="-122"/>
                <a:ea typeface="黑体" panose="02010609060101010101" pitchFamily="49" charset="-122"/>
                <a:cs typeface="黑体" panose="02010609060101010101" pitchFamily="49" charset="-122"/>
              </a:rPr>
              <a:t>五技</a:t>
            </a:r>
            <a:r>
              <a:rPr lang="zh-CN" altLang="en-US" sz="250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合同类别对应草拟好合同，将</a:t>
            </a:r>
            <a:r>
              <a:rPr lang="zh-CN" altLang="en-US" sz="2500" dirty="0">
                <a:solidFill>
                  <a:srgbClr val="000000"/>
                </a:solidFill>
                <a:latin typeface="黑体" panose="02010609060101010101" pitchFamily="49" charset="-122"/>
                <a:ea typeface="黑体" panose="02010609060101010101" pitchFamily="49" charset="-122"/>
                <a:cs typeface="黑体" panose="02010609060101010101" pitchFamily="49" charset="-122"/>
              </a:rPr>
              <a:t>草拟好</a:t>
            </a:r>
            <a:r>
              <a:rPr lang="zh-CN" altLang="en-US" sz="2500"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合同后由科研秘书发科发院审核。</a:t>
            </a:r>
            <a:endParaRPr lang="en-US" altLang="zh-CN" sz="2500" dirty="0" smtClean="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marL="0" lvl="0" indent="0">
              <a:spcBef>
                <a:spcPct val="20000"/>
              </a:spcBef>
              <a:buClr>
                <a:srgbClr val="0BD0D9"/>
              </a:buClr>
              <a:buSzPct val="95000"/>
              <a:buNone/>
            </a:pPr>
            <a:endParaRPr lang="en-US" altLang="zh-CN" sz="25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marL="0" lvl="0" indent="0">
              <a:spcBef>
                <a:spcPct val="20000"/>
              </a:spcBef>
              <a:buClr>
                <a:srgbClr val="0BD0D9"/>
              </a:buClr>
              <a:buSzPct val="95000"/>
              <a:buNone/>
            </a:pPr>
            <a:r>
              <a:rPr lang="en-US" altLang="zh-CN" sz="25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2.</a:t>
            </a:r>
            <a:r>
              <a:rPr lang="zh-CN" altLang="en-US" sz="25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草拟合同注意</a:t>
            </a:r>
            <a:r>
              <a:rPr lang="zh-CN" altLang="en-US" sz="2500" b="1" dirty="0">
                <a:solidFill>
                  <a:srgbClr val="000000"/>
                </a:solidFill>
                <a:latin typeface="黑体" panose="02010609060101010101" pitchFamily="49" charset="-122"/>
                <a:ea typeface="黑体" panose="02010609060101010101" pitchFamily="49" charset="-122"/>
                <a:cs typeface="黑体" panose="02010609060101010101" pitchFamily="49" charset="-122"/>
              </a:rPr>
              <a:t>事项</a:t>
            </a:r>
            <a:endParaRPr lang="en-US" altLang="zh-CN" sz="2500" b="1"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marL="0" lvl="0" indent="0">
              <a:spcBef>
                <a:spcPct val="20000"/>
              </a:spcBef>
              <a:buClr>
                <a:srgbClr val="0BD0D9"/>
              </a:buClr>
              <a:buSzPct val="95000"/>
              <a:buNone/>
            </a:pPr>
            <a:r>
              <a:rPr lang="en-US" altLang="zh-CN" sz="2500" dirty="0">
                <a:solidFill>
                  <a:srgbClr val="000000"/>
                </a:solidFill>
                <a:latin typeface="黑体" panose="02010609060101010101" pitchFamily="49" charset="-122"/>
                <a:ea typeface="黑体" panose="02010609060101010101" pitchFamily="49" charset="-122"/>
                <a:cs typeface="黑体" panose="02010609060101010101" pitchFamily="49" charset="-122"/>
              </a:rPr>
              <a:t>    *</a:t>
            </a:r>
            <a:r>
              <a:rPr lang="zh-CN" altLang="en-US" sz="2500" dirty="0">
                <a:solidFill>
                  <a:srgbClr val="000000"/>
                </a:solidFill>
                <a:latin typeface="黑体" panose="02010609060101010101" pitchFamily="49" charset="-122"/>
                <a:ea typeface="黑体" panose="02010609060101010101" pitchFamily="49" charset="-122"/>
                <a:cs typeface="黑体" panose="02010609060101010101" pitchFamily="49" charset="-122"/>
              </a:rPr>
              <a:t>最重要的一点要是三方协议的合同版本</a:t>
            </a:r>
            <a:endParaRPr lang="zh-CN" altLang="en-US" sz="25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marL="0" lvl="0" indent="0">
              <a:spcBef>
                <a:spcPct val="20000"/>
              </a:spcBef>
              <a:buClr>
                <a:srgbClr val="0BD0D9"/>
              </a:buClr>
              <a:buSzPct val="95000"/>
              <a:buNone/>
            </a:pPr>
            <a:r>
              <a:rPr lang="zh-CN" altLang="en-US" sz="2500"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2500" dirty="0">
                <a:solidFill>
                  <a:srgbClr val="000000"/>
                </a:solidFill>
                <a:highlight>
                  <a:srgbClr val="FF0000"/>
                </a:highlight>
                <a:latin typeface="黑体" panose="02010609060101010101" pitchFamily="49" charset="-122"/>
                <a:ea typeface="黑体" panose="02010609060101010101" pitchFamily="49" charset="-122"/>
                <a:cs typeface="黑体" panose="02010609060101010101" pitchFamily="49" charset="-122"/>
              </a:rPr>
              <a:t>主要体现首页和尾页上</a:t>
            </a:r>
            <a:r>
              <a:rPr lang="zh-CN" altLang="en-US" sz="2500" dirty="0">
                <a:solidFill>
                  <a:srgbClr val="000000"/>
                </a:solidFill>
                <a:latin typeface="黑体" panose="02010609060101010101" pitchFamily="49" charset="-122"/>
                <a:ea typeface="黑体" panose="02010609060101010101" pitchFamily="49" charset="-122"/>
                <a:cs typeface="黑体" panose="02010609060101010101" pitchFamily="49" charset="-122"/>
              </a:rPr>
              <a:t>），不是三方合同的横向项目不能请款，经费使用和纵向一样。</a:t>
            </a:r>
            <a:endParaRPr lang="zh-CN" altLang="en-US" sz="25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marL="0" lvl="0" indent="0">
              <a:spcBef>
                <a:spcPct val="20000"/>
              </a:spcBef>
              <a:buClr>
                <a:srgbClr val="0BD0D9"/>
              </a:buClr>
              <a:buSzPct val="95000"/>
              <a:buNone/>
            </a:pPr>
            <a:endParaRPr lang="en-US" altLang="zh-CN" sz="25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42240" y="281406"/>
            <a:ext cx="2067560" cy="483303"/>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463025"/>
            <a:ext cx="6877050" cy="784750"/>
          </a:xfrm>
          <a:custGeom>
            <a:avLst/>
            <a:gdLst>
              <a:gd name="connsiteX0" fmla="*/ 0 w 6877050"/>
              <a:gd name="connsiteY0" fmla="*/ 0 h 783320"/>
              <a:gd name="connsiteX1" fmla="*/ 6877050 w 6877050"/>
              <a:gd name="connsiteY1" fmla="*/ 0 h 783320"/>
              <a:gd name="connsiteX2" fmla="*/ 6877050 w 6877050"/>
              <a:gd name="connsiteY2" fmla="*/ 783320 h 783320"/>
              <a:gd name="connsiteX3" fmla="*/ 0 w 6877050"/>
              <a:gd name="connsiteY3" fmla="*/ 783320 h 783320"/>
              <a:gd name="connsiteX4" fmla="*/ 0 w 6877050"/>
              <a:gd name="connsiteY4" fmla="*/ 0 h 783320"/>
              <a:gd name="connsiteX0-1" fmla="*/ 0 w 6877050"/>
              <a:gd name="connsiteY0-2" fmla="*/ 0 h 784750"/>
              <a:gd name="connsiteX1-3" fmla="*/ 6877050 w 6877050"/>
              <a:gd name="connsiteY1-4" fmla="*/ 0 h 784750"/>
              <a:gd name="connsiteX2-5" fmla="*/ 6877050 w 6877050"/>
              <a:gd name="connsiteY2-6" fmla="*/ 783320 h 784750"/>
              <a:gd name="connsiteX3-7" fmla="*/ 6505575 w 6877050"/>
              <a:gd name="connsiteY3-8" fmla="*/ 784750 h 784750"/>
              <a:gd name="connsiteX4-9" fmla="*/ 0 w 6877050"/>
              <a:gd name="connsiteY4-10" fmla="*/ 783320 h 784750"/>
              <a:gd name="connsiteX5" fmla="*/ 0 w 6877050"/>
              <a:gd name="connsiteY5" fmla="*/ 0 h 784750"/>
              <a:gd name="connsiteX0-11" fmla="*/ 0 w 6877050"/>
              <a:gd name="connsiteY0-12" fmla="*/ 0 h 784750"/>
              <a:gd name="connsiteX1-13" fmla="*/ 6877050 w 6877050"/>
              <a:gd name="connsiteY1-14" fmla="*/ 0 h 784750"/>
              <a:gd name="connsiteX2-15" fmla="*/ 6505575 w 6877050"/>
              <a:gd name="connsiteY2-16" fmla="*/ 784750 h 784750"/>
              <a:gd name="connsiteX3-17" fmla="*/ 0 w 6877050"/>
              <a:gd name="connsiteY3-18" fmla="*/ 783320 h 784750"/>
              <a:gd name="connsiteX4-19" fmla="*/ 0 w 6877050"/>
              <a:gd name="connsiteY4-20" fmla="*/ 0 h 784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77050" h="784750">
                <a:moveTo>
                  <a:pt x="0" y="0"/>
                </a:moveTo>
                <a:lnTo>
                  <a:pt x="6877050" y="0"/>
                </a:lnTo>
                <a:lnTo>
                  <a:pt x="6505575" y="784750"/>
                </a:lnTo>
                <a:lnTo>
                  <a:pt x="0" y="783320"/>
                </a:lnTo>
                <a:lnTo>
                  <a:pt x="0" y="0"/>
                </a:lnTo>
                <a:close/>
              </a:path>
            </a:pathLst>
          </a:cu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p:cNvSpPr/>
          <p:nvPr/>
        </p:nvSpPr>
        <p:spPr>
          <a:xfrm flipV="1">
            <a:off x="260350" y="274373"/>
            <a:ext cx="1827530" cy="490336"/>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2205990" y="609181"/>
            <a:ext cx="1461770" cy="489585"/>
          </a:xfrm>
          <a:prstGeom prst="rect">
            <a:avLst/>
          </a:prstGeom>
          <a:noFill/>
        </p:spPr>
        <p:txBody>
          <a:bodyPr wrap="none" lIns="121917" tIns="60958" rIns="121917" bIns="60958" rtlCol="0">
            <a:spAutoFit/>
          </a:bodyPr>
          <a:lstStyle/>
          <a:p>
            <a:pPr algn="l"/>
            <a:r>
              <a:rPr lang="zh-CN" altLang="en-US" sz="2400" dirty="0">
                <a:solidFill>
                  <a:schemeClr val="bg1"/>
                </a:solidFill>
              </a:rPr>
              <a:t>一、</a:t>
            </a:r>
            <a:r>
              <a:rPr lang="zh-CN" altLang="en-US" sz="2400" dirty="0">
                <a:solidFill>
                  <a:schemeClr val="bg1"/>
                </a:solidFill>
              </a:rPr>
              <a:t>立项</a:t>
            </a:r>
            <a:endParaRPr lang="zh-CN" altLang="en-US" sz="2400" dirty="0">
              <a:solidFill>
                <a:schemeClr val="bg1"/>
              </a:solidFill>
            </a:endParaRPr>
          </a:p>
        </p:txBody>
      </p:sp>
      <p:pic>
        <p:nvPicPr>
          <p:cNvPr id="9" name="图片 8" descr="图片1"/>
          <p:cNvPicPr>
            <a:picLocks noChangeAspect="1"/>
          </p:cNvPicPr>
          <p:nvPr>
            <p:custDataLst>
              <p:tags r:id="rId1"/>
            </p:custDataLst>
          </p:nvPr>
        </p:nvPicPr>
        <p:blipFill>
          <a:blip r:embed="rId2"/>
          <a:stretch>
            <a:fillRect/>
          </a:stretch>
        </p:blipFill>
        <p:spPr>
          <a:xfrm>
            <a:off x="8041640" y="169545"/>
            <a:ext cx="3689985" cy="904875"/>
          </a:xfrm>
          <a:prstGeom prst="rect">
            <a:avLst/>
          </a:prstGeom>
        </p:spPr>
      </p:pic>
      <p:sp>
        <p:nvSpPr>
          <p:cNvPr id="40" name="矩形 39"/>
          <p:cNvSpPr/>
          <p:nvPr>
            <p:custDataLst>
              <p:tags r:id="rId3"/>
            </p:custDataLst>
          </p:nvPr>
        </p:nvSpPr>
        <p:spPr>
          <a:xfrm>
            <a:off x="626110" y="1691005"/>
            <a:ext cx="2193290" cy="618490"/>
          </a:xfrm>
          <a:prstGeom prst="rect">
            <a:avLst/>
          </a:prstGeom>
          <a:solidFill>
            <a:srgbClr val="1F4E78"/>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fontAlgn="auto">
              <a:buClrTx/>
              <a:buSzTx/>
              <a:buFontTx/>
            </a:pPr>
            <a:r>
              <a:rPr lang="en-US" altLang="zh-CN" sz="2800" strike="noStrike" noProof="1">
                <a:latin typeface="黑体" panose="02010609060101010101" pitchFamily="49" charset="-122"/>
                <a:ea typeface="黑体" panose="02010609060101010101" pitchFamily="49" charset="-122"/>
                <a:sym typeface="+mn-ea"/>
              </a:rPr>
              <a:t>1.</a:t>
            </a:r>
            <a:r>
              <a:rPr lang="zh-CN" altLang="en-US" sz="2800" strike="noStrike" noProof="1">
                <a:latin typeface="黑体" panose="02010609060101010101" pitchFamily="49" charset="-122"/>
                <a:ea typeface="黑体" panose="02010609060101010101" pitchFamily="49" charset="-122"/>
                <a:sym typeface="+mn-ea"/>
              </a:rPr>
              <a:t>签订</a:t>
            </a:r>
            <a:r>
              <a:rPr lang="zh-CN" altLang="en-US" sz="2800" strike="noStrike" noProof="1">
                <a:latin typeface="黑体" panose="02010609060101010101" pitchFamily="49" charset="-122"/>
                <a:ea typeface="黑体" panose="02010609060101010101" pitchFamily="49" charset="-122"/>
                <a:sym typeface="+mn-ea"/>
              </a:rPr>
              <a:t>合同</a:t>
            </a:r>
            <a:endParaRPr lang="zh-CN" altLang="en-US" sz="2800" strike="noStrike" noProof="1">
              <a:latin typeface="黑体" panose="02010609060101010101" pitchFamily="49" charset="-122"/>
              <a:ea typeface="黑体" panose="02010609060101010101" pitchFamily="49" charset="-122"/>
              <a:sym typeface="+mn-ea"/>
            </a:endParaRPr>
          </a:p>
        </p:txBody>
      </p:sp>
      <p:pic>
        <p:nvPicPr>
          <p:cNvPr id="5" name="图片 4" descr="H9B9TTS{2N$WR`]{T1F{0LK"/>
          <p:cNvPicPr>
            <a:picLocks noChangeAspect="1"/>
          </p:cNvPicPr>
          <p:nvPr>
            <p:custDataLst>
              <p:tags r:id="rId4"/>
            </p:custDataLst>
          </p:nvPr>
        </p:nvPicPr>
        <p:blipFill>
          <a:blip r:embed="rId5"/>
          <a:stretch>
            <a:fillRect/>
          </a:stretch>
        </p:blipFill>
        <p:spPr>
          <a:xfrm>
            <a:off x="4028440" y="1752600"/>
            <a:ext cx="5709920" cy="2825115"/>
          </a:xfrm>
          <a:prstGeom prst="rect">
            <a:avLst/>
          </a:prstGeom>
        </p:spPr>
      </p:pic>
      <p:pic>
        <p:nvPicPr>
          <p:cNvPr id="7" name="图片 6" descr="ZUQ`12H_~~`OSA~G7IKF3]6"/>
          <p:cNvPicPr>
            <a:picLocks noChangeAspect="1"/>
          </p:cNvPicPr>
          <p:nvPr>
            <p:custDataLst>
              <p:tags r:id="rId6"/>
            </p:custDataLst>
          </p:nvPr>
        </p:nvPicPr>
        <p:blipFill>
          <a:blip r:embed="rId7"/>
          <a:stretch>
            <a:fillRect/>
          </a:stretch>
        </p:blipFill>
        <p:spPr>
          <a:xfrm>
            <a:off x="4028440" y="5255895"/>
            <a:ext cx="5883275" cy="81915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42240" y="281406"/>
            <a:ext cx="2067560" cy="483303"/>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463025"/>
            <a:ext cx="6877050" cy="784750"/>
          </a:xfrm>
          <a:custGeom>
            <a:avLst/>
            <a:gdLst>
              <a:gd name="connsiteX0" fmla="*/ 0 w 6877050"/>
              <a:gd name="connsiteY0" fmla="*/ 0 h 783320"/>
              <a:gd name="connsiteX1" fmla="*/ 6877050 w 6877050"/>
              <a:gd name="connsiteY1" fmla="*/ 0 h 783320"/>
              <a:gd name="connsiteX2" fmla="*/ 6877050 w 6877050"/>
              <a:gd name="connsiteY2" fmla="*/ 783320 h 783320"/>
              <a:gd name="connsiteX3" fmla="*/ 0 w 6877050"/>
              <a:gd name="connsiteY3" fmla="*/ 783320 h 783320"/>
              <a:gd name="connsiteX4" fmla="*/ 0 w 6877050"/>
              <a:gd name="connsiteY4" fmla="*/ 0 h 783320"/>
              <a:gd name="connsiteX0-1" fmla="*/ 0 w 6877050"/>
              <a:gd name="connsiteY0-2" fmla="*/ 0 h 784750"/>
              <a:gd name="connsiteX1-3" fmla="*/ 6877050 w 6877050"/>
              <a:gd name="connsiteY1-4" fmla="*/ 0 h 784750"/>
              <a:gd name="connsiteX2-5" fmla="*/ 6877050 w 6877050"/>
              <a:gd name="connsiteY2-6" fmla="*/ 783320 h 784750"/>
              <a:gd name="connsiteX3-7" fmla="*/ 6505575 w 6877050"/>
              <a:gd name="connsiteY3-8" fmla="*/ 784750 h 784750"/>
              <a:gd name="connsiteX4-9" fmla="*/ 0 w 6877050"/>
              <a:gd name="connsiteY4-10" fmla="*/ 783320 h 784750"/>
              <a:gd name="connsiteX5" fmla="*/ 0 w 6877050"/>
              <a:gd name="connsiteY5" fmla="*/ 0 h 784750"/>
              <a:gd name="connsiteX0-11" fmla="*/ 0 w 6877050"/>
              <a:gd name="connsiteY0-12" fmla="*/ 0 h 784750"/>
              <a:gd name="connsiteX1-13" fmla="*/ 6877050 w 6877050"/>
              <a:gd name="connsiteY1-14" fmla="*/ 0 h 784750"/>
              <a:gd name="connsiteX2-15" fmla="*/ 6505575 w 6877050"/>
              <a:gd name="connsiteY2-16" fmla="*/ 784750 h 784750"/>
              <a:gd name="connsiteX3-17" fmla="*/ 0 w 6877050"/>
              <a:gd name="connsiteY3-18" fmla="*/ 783320 h 784750"/>
              <a:gd name="connsiteX4-19" fmla="*/ 0 w 6877050"/>
              <a:gd name="connsiteY4-20" fmla="*/ 0 h 784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77050" h="784750">
                <a:moveTo>
                  <a:pt x="0" y="0"/>
                </a:moveTo>
                <a:lnTo>
                  <a:pt x="6877050" y="0"/>
                </a:lnTo>
                <a:lnTo>
                  <a:pt x="6505575" y="784750"/>
                </a:lnTo>
                <a:lnTo>
                  <a:pt x="0" y="783320"/>
                </a:lnTo>
                <a:lnTo>
                  <a:pt x="0" y="0"/>
                </a:lnTo>
                <a:close/>
              </a:path>
            </a:pathLst>
          </a:cu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p:cNvSpPr/>
          <p:nvPr/>
        </p:nvSpPr>
        <p:spPr>
          <a:xfrm flipV="1">
            <a:off x="260350" y="274373"/>
            <a:ext cx="1827530" cy="490336"/>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2205990" y="609181"/>
            <a:ext cx="1461770" cy="489585"/>
          </a:xfrm>
          <a:prstGeom prst="rect">
            <a:avLst/>
          </a:prstGeom>
          <a:noFill/>
        </p:spPr>
        <p:txBody>
          <a:bodyPr wrap="none" lIns="121917" tIns="60958" rIns="121917" bIns="60958" rtlCol="0">
            <a:spAutoFit/>
          </a:bodyPr>
          <a:lstStyle/>
          <a:p>
            <a:pPr algn="l"/>
            <a:r>
              <a:rPr lang="zh-CN" altLang="en-US" sz="2400" dirty="0">
                <a:solidFill>
                  <a:schemeClr val="bg1"/>
                </a:solidFill>
              </a:rPr>
              <a:t>一、</a:t>
            </a:r>
            <a:r>
              <a:rPr lang="zh-CN" altLang="en-US" sz="2400" dirty="0">
                <a:solidFill>
                  <a:schemeClr val="bg1"/>
                </a:solidFill>
              </a:rPr>
              <a:t>立项</a:t>
            </a:r>
            <a:endParaRPr lang="zh-CN" altLang="en-US" sz="2400" dirty="0">
              <a:solidFill>
                <a:schemeClr val="bg1"/>
              </a:solidFill>
            </a:endParaRPr>
          </a:p>
        </p:txBody>
      </p:sp>
      <p:pic>
        <p:nvPicPr>
          <p:cNvPr id="9" name="图片 8" descr="图片1"/>
          <p:cNvPicPr>
            <a:picLocks noChangeAspect="1"/>
          </p:cNvPicPr>
          <p:nvPr>
            <p:custDataLst>
              <p:tags r:id="rId1"/>
            </p:custDataLst>
          </p:nvPr>
        </p:nvPicPr>
        <p:blipFill>
          <a:blip r:embed="rId2"/>
          <a:stretch>
            <a:fillRect/>
          </a:stretch>
        </p:blipFill>
        <p:spPr>
          <a:xfrm>
            <a:off x="8041640" y="169545"/>
            <a:ext cx="3689985" cy="904875"/>
          </a:xfrm>
          <a:prstGeom prst="rect">
            <a:avLst/>
          </a:prstGeom>
        </p:spPr>
      </p:pic>
      <p:sp>
        <p:nvSpPr>
          <p:cNvPr id="40" name="矩形 39"/>
          <p:cNvSpPr/>
          <p:nvPr>
            <p:custDataLst>
              <p:tags r:id="rId3"/>
            </p:custDataLst>
          </p:nvPr>
        </p:nvSpPr>
        <p:spPr>
          <a:xfrm>
            <a:off x="626110" y="1691005"/>
            <a:ext cx="2193290" cy="618490"/>
          </a:xfrm>
          <a:prstGeom prst="rect">
            <a:avLst/>
          </a:prstGeom>
          <a:solidFill>
            <a:srgbClr val="1F4E78"/>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fontAlgn="auto">
              <a:buClrTx/>
              <a:buSzTx/>
              <a:buFontTx/>
            </a:pPr>
            <a:r>
              <a:rPr lang="en-US" altLang="zh-CN" sz="2800" strike="noStrike" noProof="1">
                <a:latin typeface="黑体" panose="02010609060101010101" pitchFamily="49" charset="-122"/>
                <a:ea typeface="黑体" panose="02010609060101010101" pitchFamily="49" charset="-122"/>
                <a:sym typeface="+mn-ea"/>
              </a:rPr>
              <a:t>1.</a:t>
            </a:r>
            <a:r>
              <a:rPr lang="zh-CN" altLang="en-US" sz="2800" strike="noStrike" noProof="1">
                <a:latin typeface="黑体" panose="02010609060101010101" pitchFamily="49" charset="-122"/>
                <a:ea typeface="黑体" panose="02010609060101010101" pitchFamily="49" charset="-122"/>
                <a:sym typeface="+mn-ea"/>
              </a:rPr>
              <a:t>签订</a:t>
            </a:r>
            <a:r>
              <a:rPr lang="zh-CN" altLang="en-US" sz="2800" strike="noStrike" noProof="1">
                <a:latin typeface="黑体" panose="02010609060101010101" pitchFamily="49" charset="-122"/>
                <a:ea typeface="黑体" panose="02010609060101010101" pitchFamily="49" charset="-122"/>
                <a:sym typeface="+mn-ea"/>
              </a:rPr>
              <a:t>合同</a:t>
            </a:r>
            <a:endParaRPr lang="zh-CN" altLang="en-US" sz="2800" strike="noStrike" noProof="1">
              <a:latin typeface="黑体" panose="02010609060101010101" pitchFamily="49" charset="-122"/>
              <a:ea typeface="黑体" panose="02010609060101010101" pitchFamily="49" charset="-122"/>
              <a:sym typeface="+mn-ea"/>
            </a:endParaRPr>
          </a:p>
        </p:txBody>
      </p:sp>
      <p:pic>
        <p:nvPicPr>
          <p:cNvPr id="8" name="图片 7"/>
          <p:cNvPicPr>
            <a:picLocks noChangeAspect="1"/>
          </p:cNvPicPr>
          <p:nvPr>
            <p:custDataLst>
              <p:tags r:id="rId4"/>
            </p:custDataLst>
          </p:nvPr>
        </p:nvPicPr>
        <p:blipFill>
          <a:blip r:embed="rId5"/>
          <a:stretch>
            <a:fillRect/>
          </a:stretch>
        </p:blipFill>
        <p:spPr>
          <a:xfrm rot="16200000">
            <a:off x="7257415" y="1417955"/>
            <a:ext cx="3813175" cy="5833745"/>
          </a:xfrm>
          <a:prstGeom prst="rect">
            <a:avLst/>
          </a:prstGeom>
        </p:spPr>
      </p:pic>
      <p:pic>
        <p:nvPicPr>
          <p:cNvPr id="10" name="内容占位符 3"/>
          <p:cNvPicPr>
            <a:picLocks noChangeAspect="1"/>
          </p:cNvPicPr>
          <p:nvPr>
            <p:custDataLst>
              <p:tags r:id="rId6"/>
            </p:custDataLst>
          </p:nvPr>
        </p:nvPicPr>
        <p:blipFill>
          <a:blip r:embed="rId7"/>
          <a:stretch>
            <a:fillRect/>
          </a:stretch>
        </p:blipFill>
        <p:spPr>
          <a:xfrm rot="16200000">
            <a:off x="1220470" y="1349375"/>
            <a:ext cx="3813810" cy="597027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42240" y="281406"/>
            <a:ext cx="2067560" cy="483303"/>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463025"/>
            <a:ext cx="6877050" cy="784750"/>
          </a:xfrm>
          <a:custGeom>
            <a:avLst/>
            <a:gdLst>
              <a:gd name="connsiteX0" fmla="*/ 0 w 6877050"/>
              <a:gd name="connsiteY0" fmla="*/ 0 h 783320"/>
              <a:gd name="connsiteX1" fmla="*/ 6877050 w 6877050"/>
              <a:gd name="connsiteY1" fmla="*/ 0 h 783320"/>
              <a:gd name="connsiteX2" fmla="*/ 6877050 w 6877050"/>
              <a:gd name="connsiteY2" fmla="*/ 783320 h 783320"/>
              <a:gd name="connsiteX3" fmla="*/ 0 w 6877050"/>
              <a:gd name="connsiteY3" fmla="*/ 783320 h 783320"/>
              <a:gd name="connsiteX4" fmla="*/ 0 w 6877050"/>
              <a:gd name="connsiteY4" fmla="*/ 0 h 783320"/>
              <a:gd name="connsiteX0-1" fmla="*/ 0 w 6877050"/>
              <a:gd name="connsiteY0-2" fmla="*/ 0 h 784750"/>
              <a:gd name="connsiteX1-3" fmla="*/ 6877050 w 6877050"/>
              <a:gd name="connsiteY1-4" fmla="*/ 0 h 784750"/>
              <a:gd name="connsiteX2-5" fmla="*/ 6877050 w 6877050"/>
              <a:gd name="connsiteY2-6" fmla="*/ 783320 h 784750"/>
              <a:gd name="connsiteX3-7" fmla="*/ 6505575 w 6877050"/>
              <a:gd name="connsiteY3-8" fmla="*/ 784750 h 784750"/>
              <a:gd name="connsiteX4-9" fmla="*/ 0 w 6877050"/>
              <a:gd name="connsiteY4-10" fmla="*/ 783320 h 784750"/>
              <a:gd name="connsiteX5" fmla="*/ 0 w 6877050"/>
              <a:gd name="connsiteY5" fmla="*/ 0 h 784750"/>
              <a:gd name="connsiteX0-11" fmla="*/ 0 w 6877050"/>
              <a:gd name="connsiteY0-12" fmla="*/ 0 h 784750"/>
              <a:gd name="connsiteX1-13" fmla="*/ 6877050 w 6877050"/>
              <a:gd name="connsiteY1-14" fmla="*/ 0 h 784750"/>
              <a:gd name="connsiteX2-15" fmla="*/ 6505575 w 6877050"/>
              <a:gd name="connsiteY2-16" fmla="*/ 784750 h 784750"/>
              <a:gd name="connsiteX3-17" fmla="*/ 0 w 6877050"/>
              <a:gd name="connsiteY3-18" fmla="*/ 783320 h 784750"/>
              <a:gd name="connsiteX4-19" fmla="*/ 0 w 6877050"/>
              <a:gd name="connsiteY4-20" fmla="*/ 0 h 784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77050" h="784750">
                <a:moveTo>
                  <a:pt x="0" y="0"/>
                </a:moveTo>
                <a:lnTo>
                  <a:pt x="6877050" y="0"/>
                </a:lnTo>
                <a:lnTo>
                  <a:pt x="6505575" y="784750"/>
                </a:lnTo>
                <a:lnTo>
                  <a:pt x="0" y="783320"/>
                </a:lnTo>
                <a:lnTo>
                  <a:pt x="0" y="0"/>
                </a:lnTo>
                <a:close/>
              </a:path>
            </a:pathLst>
          </a:cu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p:cNvSpPr/>
          <p:nvPr/>
        </p:nvSpPr>
        <p:spPr>
          <a:xfrm flipV="1">
            <a:off x="260350" y="274373"/>
            <a:ext cx="1827530" cy="490336"/>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2205990" y="609181"/>
            <a:ext cx="1461770" cy="489585"/>
          </a:xfrm>
          <a:prstGeom prst="rect">
            <a:avLst/>
          </a:prstGeom>
          <a:noFill/>
        </p:spPr>
        <p:txBody>
          <a:bodyPr wrap="none" lIns="121917" tIns="60958" rIns="121917" bIns="60958" rtlCol="0">
            <a:spAutoFit/>
          </a:bodyPr>
          <a:lstStyle/>
          <a:p>
            <a:pPr algn="l"/>
            <a:r>
              <a:rPr lang="zh-CN" altLang="en-US" sz="2400" dirty="0">
                <a:solidFill>
                  <a:schemeClr val="bg1"/>
                </a:solidFill>
              </a:rPr>
              <a:t>一、</a:t>
            </a:r>
            <a:r>
              <a:rPr lang="zh-CN" altLang="en-US" sz="2400" dirty="0">
                <a:solidFill>
                  <a:schemeClr val="bg1"/>
                </a:solidFill>
              </a:rPr>
              <a:t>立项</a:t>
            </a:r>
            <a:endParaRPr lang="zh-CN" altLang="en-US" sz="2400" dirty="0">
              <a:solidFill>
                <a:schemeClr val="bg1"/>
              </a:solidFill>
            </a:endParaRPr>
          </a:p>
        </p:txBody>
      </p:sp>
      <p:pic>
        <p:nvPicPr>
          <p:cNvPr id="9" name="图片 8" descr="图片1"/>
          <p:cNvPicPr>
            <a:picLocks noChangeAspect="1"/>
          </p:cNvPicPr>
          <p:nvPr>
            <p:custDataLst>
              <p:tags r:id="rId1"/>
            </p:custDataLst>
          </p:nvPr>
        </p:nvPicPr>
        <p:blipFill>
          <a:blip r:embed="rId2"/>
          <a:stretch>
            <a:fillRect/>
          </a:stretch>
        </p:blipFill>
        <p:spPr>
          <a:xfrm>
            <a:off x="8041640" y="169545"/>
            <a:ext cx="3689985" cy="904875"/>
          </a:xfrm>
          <a:prstGeom prst="rect">
            <a:avLst/>
          </a:prstGeom>
        </p:spPr>
      </p:pic>
      <p:sp>
        <p:nvSpPr>
          <p:cNvPr id="40" name="矩形 39"/>
          <p:cNvSpPr/>
          <p:nvPr>
            <p:custDataLst>
              <p:tags r:id="rId3"/>
            </p:custDataLst>
          </p:nvPr>
        </p:nvSpPr>
        <p:spPr>
          <a:xfrm>
            <a:off x="626110" y="1691005"/>
            <a:ext cx="3615055" cy="618490"/>
          </a:xfrm>
          <a:prstGeom prst="rect">
            <a:avLst/>
          </a:prstGeom>
          <a:solidFill>
            <a:srgbClr val="1F4E78"/>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fontAlgn="auto">
              <a:buClrTx/>
              <a:buSzTx/>
              <a:buFontTx/>
            </a:pPr>
            <a:r>
              <a:rPr lang="en-US" altLang="zh-CN" sz="2800" strike="noStrike" noProof="1">
                <a:latin typeface="黑体" panose="02010609060101010101" pitchFamily="49" charset="-122"/>
                <a:ea typeface="黑体" panose="02010609060101010101" pitchFamily="49" charset="-122"/>
                <a:sym typeface="+mn-ea"/>
              </a:rPr>
              <a:t>2.</a:t>
            </a:r>
            <a:r>
              <a:rPr lang="zh-CN" altLang="en-US" sz="2800" strike="noStrike" noProof="1">
                <a:latin typeface="黑体" panose="02010609060101010101" pitchFamily="49" charset="-122"/>
                <a:ea typeface="黑体" panose="02010609060101010101" pitchFamily="49" charset="-122"/>
                <a:sym typeface="+mn-ea"/>
              </a:rPr>
              <a:t>所在单位立项审核</a:t>
            </a:r>
            <a:endParaRPr lang="zh-CN" altLang="en-US" sz="2800" strike="noStrike" noProof="1">
              <a:latin typeface="黑体" panose="02010609060101010101" pitchFamily="49" charset="-122"/>
              <a:ea typeface="黑体" panose="02010609060101010101" pitchFamily="49" charset="-122"/>
              <a:sym typeface="+mn-ea"/>
            </a:endParaRPr>
          </a:p>
        </p:txBody>
      </p:sp>
      <p:pic>
        <p:nvPicPr>
          <p:cNvPr id="5" name="内容占位符 3"/>
          <p:cNvPicPr>
            <a:picLocks noChangeAspect="1"/>
          </p:cNvPicPr>
          <p:nvPr>
            <p:custDataLst>
              <p:tags r:id="rId4"/>
            </p:custDataLst>
          </p:nvPr>
        </p:nvPicPr>
        <p:blipFill>
          <a:blip r:embed="rId5"/>
          <a:stretch>
            <a:fillRect/>
          </a:stretch>
        </p:blipFill>
        <p:spPr>
          <a:xfrm>
            <a:off x="333375" y="2505075"/>
            <a:ext cx="5981700" cy="3886200"/>
          </a:xfrm>
          <a:prstGeom prst="rect">
            <a:avLst/>
          </a:prstGeom>
        </p:spPr>
      </p:pic>
      <p:pic>
        <p:nvPicPr>
          <p:cNvPr id="7" name="图片 6"/>
          <p:cNvPicPr>
            <a:picLocks noChangeAspect="1"/>
          </p:cNvPicPr>
          <p:nvPr>
            <p:custDataLst>
              <p:tags r:id="rId6"/>
            </p:custDataLst>
          </p:nvPr>
        </p:nvPicPr>
        <p:blipFill>
          <a:blip r:embed="rId7"/>
          <a:stretch>
            <a:fillRect/>
          </a:stretch>
        </p:blipFill>
        <p:spPr>
          <a:xfrm>
            <a:off x="6315075" y="1691005"/>
            <a:ext cx="5779770" cy="1595755"/>
          </a:xfrm>
          <a:prstGeom prst="rect">
            <a:avLst/>
          </a:prstGeom>
        </p:spPr>
      </p:pic>
      <p:pic>
        <p:nvPicPr>
          <p:cNvPr id="11" name="内容占位符 3"/>
          <p:cNvPicPr>
            <a:picLocks noChangeAspect="1"/>
          </p:cNvPicPr>
          <p:nvPr>
            <p:custDataLst>
              <p:tags r:id="rId8"/>
            </p:custDataLst>
          </p:nvPr>
        </p:nvPicPr>
        <p:blipFill>
          <a:blip r:embed="rId9"/>
          <a:stretch>
            <a:fillRect/>
          </a:stretch>
        </p:blipFill>
        <p:spPr>
          <a:xfrm>
            <a:off x="6430645" y="3903980"/>
            <a:ext cx="5664835" cy="274764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42240" y="281406"/>
            <a:ext cx="2067560" cy="483303"/>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463025"/>
            <a:ext cx="6877050" cy="784750"/>
          </a:xfrm>
          <a:custGeom>
            <a:avLst/>
            <a:gdLst>
              <a:gd name="connsiteX0" fmla="*/ 0 w 6877050"/>
              <a:gd name="connsiteY0" fmla="*/ 0 h 783320"/>
              <a:gd name="connsiteX1" fmla="*/ 6877050 w 6877050"/>
              <a:gd name="connsiteY1" fmla="*/ 0 h 783320"/>
              <a:gd name="connsiteX2" fmla="*/ 6877050 w 6877050"/>
              <a:gd name="connsiteY2" fmla="*/ 783320 h 783320"/>
              <a:gd name="connsiteX3" fmla="*/ 0 w 6877050"/>
              <a:gd name="connsiteY3" fmla="*/ 783320 h 783320"/>
              <a:gd name="connsiteX4" fmla="*/ 0 w 6877050"/>
              <a:gd name="connsiteY4" fmla="*/ 0 h 783320"/>
              <a:gd name="connsiteX0-1" fmla="*/ 0 w 6877050"/>
              <a:gd name="connsiteY0-2" fmla="*/ 0 h 784750"/>
              <a:gd name="connsiteX1-3" fmla="*/ 6877050 w 6877050"/>
              <a:gd name="connsiteY1-4" fmla="*/ 0 h 784750"/>
              <a:gd name="connsiteX2-5" fmla="*/ 6877050 w 6877050"/>
              <a:gd name="connsiteY2-6" fmla="*/ 783320 h 784750"/>
              <a:gd name="connsiteX3-7" fmla="*/ 6505575 w 6877050"/>
              <a:gd name="connsiteY3-8" fmla="*/ 784750 h 784750"/>
              <a:gd name="connsiteX4-9" fmla="*/ 0 w 6877050"/>
              <a:gd name="connsiteY4-10" fmla="*/ 783320 h 784750"/>
              <a:gd name="connsiteX5" fmla="*/ 0 w 6877050"/>
              <a:gd name="connsiteY5" fmla="*/ 0 h 784750"/>
              <a:gd name="connsiteX0-11" fmla="*/ 0 w 6877050"/>
              <a:gd name="connsiteY0-12" fmla="*/ 0 h 784750"/>
              <a:gd name="connsiteX1-13" fmla="*/ 6877050 w 6877050"/>
              <a:gd name="connsiteY1-14" fmla="*/ 0 h 784750"/>
              <a:gd name="connsiteX2-15" fmla="*/ 6505575 w 6877050"/>
              <a:gd name="connsiteY2-16" fmla="*/ 784750 h 784750"/>
              <a:gd name="connsiteX3-17" fmla="*/ 0 w 6877050"/>
              <a:gd name="connsiteY3-18" fmla="*/ 783320 h 784750"/>
              <a:gd name="connsiteX4-19" fmla="*/ 0 w 6877050"/>
              <a:gd name="connsiteY4-20" fmla="*/ 0 h 784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77050" h="784750">
                <a:moveTo>
                  <a:pt x="0" y="0"/>
                </a:moveTo>
                <a:lnTo>
                  <a:pt x="6877050" y="0"/>
                </a:lnTo>
                <a:lnTo>
                  <a:pt x="6505575" y="784750"/>
                </a:lnTo>
                <a:lnTo>
                  <a:pt x="0" y="783320"/>
                </a:lnTo>
                <a:lnTo>
                  <a:pt x="0" y="0"/>
                </a:lnTo>
                <a:close/>
              </a:path>
            </a:pathLst>
          </a:cu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p:cNvSpPr/>
          <p:nvPr/>
        </p:nvSpPr>
        <p:spPr>
          <a:xfrm flipV="1">
            <a:off x="260350" y="274373"/>
            <a:ext cx="1827530" cy="490336"/>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2205990" y="609181"/>
            <a:ext cx="1461770" cy="489585"/>
          </a:xfrm>
          <a:prstGeom prst="rect">
            <a:avLst/>
          </a:prstGeom>
          <a:noFill/>
        </p:spPr>
        <p:txBody>
          <a:bodyPr wrap="none" lIns="121917" tIns="60958" rIns="121917" bIns="60958" rtlCol="0">
            <a:spAutoFit/>
          </a:bodyPr>
          <a:lstStyle/>
          <a:p>
            <a:pPr algn="l"/>
            <a:r>
              <a:rPr lang="zh-CN" altLang="en-US" sz="2400" dirty="0">
                <a:solidFill>
                  <a:schemeClr val="bg1"/>
                </a:solidFill>
              </a:rPr>
              <a:t>一、</a:t>
            </a:r>
            <a:r>
              <a:rPr lang="zh-CN" altLang="en-US" sz="2400" dirty="0">
                <a:solidFill>
                  <a:schemeClr val="bg1"/>
                </a:solidFill>
              </a:rPr>
              <a:t>立项</a:t>
            </a:r>
            <a:endParaRPr lang="zh-CN" altLang="en-US" sz="2400" dirty="0">
              <a:solidFill>
                <a:schemeClr val="bg1"/>
              </a:solidFill>
            </a:endParaRPr>
          </a:p>
        </p:txBody>
      </p:sp>
      <p:pic>
        <p:nvPicPr>
          <p:cNvPr id="9" name="图片 8" descr="图片1"/>
          <p:cNvPicPr>
            <a:picLocks noChangeAspect="1"/>
          </p:cNvPicPr>
          <p:nvPr>
            <p:custDataLst>
              <p:tags r:id="rId1"/>
            </p:custDataLst>
          </p:nvPr>
        </p:nvPicPr>
        <p:blipFill>
          <a:blip r:embed="rId2"/>
          <a:stretch>
            <a:fillRect/>
          </a:stretch>
        </p:blipFill>
        <p:spPr>
          <a:xfrm>
            <a:off x="8041640" y="169545"/>
            <a:ext cx="3689985" cy="904875"/>
          </a:xfrm>
          <a:prstGeom prst="rect">
            <a:avLst/>
          </a:prstGeom>
        </p:spPr>
      </p:pic>
      <p:sp>
        <p:nvSpPr>
          <p:cNvPr id="40" name="矩形 39"/>
          <p:cNvSpPr/>
          <p:nvPr>
            <p:custDataLst>
              <p:tags r:id="rId3"/>
            </p:custDataLst>
          </p:nvPr>
        </p:nvSpPr>
        <p:spPr>
          <a:xfrm>
            <a:off x="626110" y="1691005"/>
            <a:ext cx="3615055" cy="618490"/>
          </a:xfrm>
          <a:prstGeom prst="rect">
            <a:avLst/>
          </a:prstGeom>
          <a:solidFill>
            <a:srgbClr val="1F4E78"/>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fontAlgn="auto">
              <a:buClrTx/>
              <a:buSzTx/>
              <a:buFontTx/>
            </a:pPr>
            <a:r>
              <a:rPr lang="en-US" altLang="zh-CN" sz="2800" strike="noStrike" noProof="1">
                <a:latin typeface="黑体" panose="02010609060101010101" pitchFamily="49" charset="-122"/>
                <a:ea typeface="黑体" panose="02010609060101010101" pitchFamily="49" charset="-122"/>
                <a:sym typeface="+mn-ea"/>
              </a:rPr>
              <a:t>2.</a:t>
            </a:r>
            <a:r>
              <a:rPr lang="zh-CN" altLang="en-US" sz="2800" strike="noStrike" noProof="1">
                <a:latin typeface="黑体" panose="02010609060101010101" pitchFamily="49" charset="-122"/>
                <a:ea typeface="黑体" panose="02010609060101010101" pitchFamily="49" charset="-122"/>
                <a:sym typeface="+mn-ea"/>
              </a:rPr>
              <a:t>所在单位立项审核</a:t>
            </a:r>
            <a:endParaRPr lang="zh-CN" altLang="en-US" sz="2800" strike="noStrike" noProof="1">
              <a:latin typeface="黑体" panose="02010609060101010101" pitchFamily="49" charset="-122"/>
              <a:ea typeface="黑体" panose="02010609060101010101" pitchFamily="49" charset="-122"/>
              <a:sym typeface="+mn-ea"/>
            </a:endParaRPr>
          </a:p>
        </p:txBody>
      </p:sp>
      <p:sp>
        <p:nvSpPr>
          <p:cNvPr id="8" name="文本框 7"/>
          <p:cNvSpPr txBox="1"/>
          <p:nvPr/>
        </p:nvSpPr>
        <p:spPr>
          <a:xfrm>
            <a:off x="626110" y="2451735"/>
            <a:ext cx="5570855" cy="580390"/>
          </a:xfrm>
          <a:prstGeom prst="rect">
            <a:avLst/>
          </a:prstGeom>
          <a:noFill/>
        </p:spPr>
        <p:txBody>
          <a:bodyPr wrap="square" rtlCol="0" anchor="t">
            <a:noAutofit/>
          </a:bodyPr>
          <a:p>
            <a:r>
              <a:rPr lang="zh-CN" altLang="en-US" sz="2800" b="1" dirty="0" smtClean="0">
                <a:solidFill>
                  <a:srgbClr val="FF0000"/>
                </a:solidFill>
                <a:latin typeface="黑体" panose="02010609060101010101" pitchFamily="49" charset="-122"/>
                <a:ea typeface="黑体" panose="02010609060101010101" pitchFamily="49" charset="-122"/>
                <a:sym typeface="+mn-ea"/>
              </a:rPr>
              <a:t>所在单位立项审核时注意事项：</a:t>
            </a:r>
            <a:endParaRPr lang="zh-CN" altLang="en-US" sz="2800" b="1" dirty="0" smtClean="0">
              <a:solidFill>
                <a:srgbClr val="FF0000"/>
              </a:solidFill>
              <a:latin typeface="黑体" panose="02010609060101010101" pitchFamily="49" charset="-122"/>
              <a:ea typeface="黑体" panose="02010609060101010101" pitchFamily="49" charset="-122"/>
              <a:sym typeface="+mn-ea"/>
            </a:endParaRPr>
          </a:p>
        </p:txBody>
      </p:sp>
      <p:sp>
        <p:nvSpPr>
          <p:cNvPr id="10" name="内容占位符 1"/>
          <p:cNvSpPr>
            <a:spLocks noGrp="1"/>
          </p:cNvSpPr>
          <p:nvPr>
            <p:custDataLst>
              <p:tags r:id="rId4"/>
            </p:custDataLst>
          </p:nvPr>
        </p:nvSpPr>
        <p:spPr>
          <a:xfrm>
            <a:off x="260350" y="3173730"/>
            <a:ext cx="11661140" cy="3419475"/>
          </a:xfrm>
          <a:prstGeom prst="rect">
            <a:avLst/>
          </a:prstGeom>
        </p:spPr>
        <p:txBody>
          <a:bodyPr vert="horz">
            <a:normAutofit lnSpcReduction="10000"/>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algn="just"/>
            <a:r>
              <a:rPr lang="en-US" altLang="zh-CN">
                <a:solidFill>
                  <a:schemeClr val="dk1"/>
                </a:solidFill>
                <a:latin typeface="黑体" panose="02010609060101010101" pitchFamily="49" charset="-122"/>
                <a:ea typeface="黑体" panose="02010609060101010101" pitchFamily="49" charset="-122"/>
                <a:cs typeface="黑体" panose="02010609060101010101" pitchFamily="49" charset="-122"/>
              </a:rPr>
              <a:t>1.</a:t>
            </a: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rPr>
              <a:t>为</a:t>
            </a:r>
            <a:r>
              <a:rPr lang="en-US" altLang="zh-CN">
                <a:solidFill>
                  <a:schemeClr val="dk1"/>
                </a:solidFill>
                <a:latin typeface="黑体" panose="02010609060101010101" pitchFamily="49" charset="-122"/>
                <a:ea typeface="黑体" panose="02010609060101010101" pitchFamily="49" charset="-122"/>
                <a:cs typeface="黑体" panose="02010609060101010101" pitchFamily="49" charset="-122"/>
              </a:rPr>
              <a:t>加强</a:t>
            </a: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rPr>
              <a:t>学校</a:t>
            </a:r>
            <a:r>
              <a:rPr lang="en-US" altLang="zh-CN">
                <a:solidFill>
                  <a:schemeClr val="dk1"/>
                </a:solidFill>
                <a:latin typeface="黑体" panose="02010609060101010101" pitchFamily="49" charset="-122"/>
                <a:ea typeface="黑体" panose="02010609060101010101" pitchFamily="49" charset="-122"/>
                <a:cs typeface="黑体" panose="02010609060101010101" pitchFamily="49" charset="-122"/>
              </a:rPr>
              <a:t>科研工作的计划性和导向性,鼓励和支持广大教师积极开展科学研究</a:t>
            </a: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rPr>
              <a:t>，可以组建跨学科研发团队承接横向科研项目，按照谁洽谈谁主持的原则，学校遵从委托方意见，但是学校有权优化科研团队；</a:t>
            </a:r>
            <a:endPar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endParaRPr>
          </a:p>
          <a:p>
            <a:pPr algn="just"/>
            <a:r>
              <a:rPr lang="en-US" altLang="zh-CN">
                <a:solidFill>
                  <a:schemeClr val="dk1"/>
                </a:solidFill>
                <a:latin typeface="黑体" panose="02010609060101010101" pitchFamily="49" charset="-122"/>
                <a:ea typeface="黑体" panose="02010609060101010101" pitchFamily="49" charset="-122"/>
                <a:cs typeface="黑体" panose="02010609060101010101" pitchFamily="49" charset="-122"/>
              </a:rPr>
              <a:t>2.</a:t>
            </a: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rPr>
              <a:t>学院立项审核时，一定要对项目负责人是否有能力完成做出规范性、科学性评价；</a:t>
            </a:r>
            <a:endPar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endParaRPr>
          </a:p>
          <a:p>
            <a:pPr algn="just">
              <a:lnSpc>
                <a:spcPct val="100000"/>
              </a:lnSpc>
            </a:pPr>
            <a:r>
              <a:rPr lang="en-US" altLang="zh-CN">
                <a:solidFill>
                  <a:schemeClr val="dk1"/>
                </a:solidFill>
                <a:latin typeface="黑体" panose="02010609060101010101" pitchFamily="49" charset="-122"/>
                <a:ea typeface="黑体" panose="02010609060101010101" pitchFamily="49" charset="-122"/>
                <a:cs typeface="黑体" panose="02010609060101010101" pitchFamily="49" charset="-122"/>
              </a:rPr>
              <a:t>3</a:t>
            </a: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rPr>
              <a:t>.</a:t>
            </a: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关于项目的名称，一定要规避</a:t>
            </a:r>
            <a:r>
              <a:rPr lang="zh-CN" altLang="en-US">
                <a:solidFill>
                  <a:schemeClr val="dk1"/>
                </a:solidFill>
                <a:highlight>
                  <a:srgbClr val="FF0000"/>
                </a:highlight>
                <a:latin typeface="黑体" panose="02010609060101010101" pitchFamily="49" charset="-122"/>
                <a:ea typeface="黑体" panose="02010609060101010101" pitchFamily="49" charset="-122"/>
                <a:cs typeface="黑体" panose="02010609060101010101" pitchFamily="49" charset="-122"/>
                <a:sym typeface="+mn-ea"/>
              </a:rPr>
              <a:t>演出、培训和比赛</a:t>
            </a: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字眼，尽量往科学研究上靠,题目里一定要出现</a:t>
            </a:r>
            <a:r>
              <a:rPr lang="zh-CN" altLang="en-US">
                <a:solidFill>
                  <a:schemeClr val="dk1"/>
                </a:solidFill>
                <a:highlight>
                  <a:srgbClr val="FF0000"/>
                </a:highlight>
                <a:latin typeface="黑体" panose="02010609060101010101" pitchFamily="49" charset="-122"/>
                <a:ea typeface="黑体" panose="02010609060101010101" pitchFamily="49" charset="-122"/>
                <a:cs typeface="黑体" panose="02010609060101010101" pitchFamily="49" charset="-122"/>
                <a:sym typeface="+mn-ea"/>
              </a:rPr>
              <a:t>研究</a:t>
            </a: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等字眼；</a:t>
            </a:r>
            <a:endPar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endParaRPr>
          </a:p>
          <a:p>
            <a:pPr algn="just">
              <a:lnSpc>
                <a:spcPct val="100000"/>
              </a:lnSpc>
            </a:pPr>
            <a:r>
              <a:rPr lang="en-US" altLang="zh-CN">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4</a:t>
            </a: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.合同标的的内容、范围和要求，履行的计划、地点和方式要明确。</a:t>
            </a:r>
            <a:endPar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42240" y="281406"/>
            <a:ext cx="2067560" cy="483303"/>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463025"/>
            <a:ext cx="6877050" cy="784750"/>
          </a:xfrm>
          <a:custGeom>
            <a:avLst/>
            <a:gdLst>
              <a:gd name="connsiteX0" fmla="*/ 0 w 6877050"/>
              <a:gd name="connsiteY0" fmla="*/ 0 h 783320"/>
              <a:gd name="connsiteX1" fmla="*/ 6877050 w 6877050"/>
              <a:gd name="connsiteY1" fmla="*/ 0 h 783320"/>
              <a:gd name="connsiteX2" fmla="*/ 6877050 w 6877050"/>
              <a:gd name="connsiteY2" fmla="*/ 783320 h 783320"/>
              <a:gd name="connsiteX3" fmla="*/ 0 w 6877050"/>
              <a:gd name="connsiteY3" fmla="*/ 783320 h 783320"/>
              <a:gd name="connsiteX4" fmla="*/ 0 w 6877050"/>
              <a:gd name="connsiteY4" fmla="*/ 0 h 783320"/>
              <a:gd name="connsiteX0-1" fmla="*/ 0 w 6877050"/>
              <a:gd name="connsiteY0-2" fmla="*/ 0 h 784750"/>
              <a:gd name="connsiteX1-3" fmla="*/ 6877050 w 6877050"/>
              <a:gd name="connsiteY1-4" fmla="*/ 0 h 784750"/>
              <a:gd name="connsiteX2-5" fmla="*/ 6877050 w 6877050"/>
              <a:gd name="connsiteY2-6" fmla="*/ 783320 h 784750"/>
              <a:gd name="connsiteX3-7" fmla="*/ 6505575 w 6877050"/>
              <a:gd name="connsiteY3-8" fmla="*/ 784750 h 784750"/>
              <a:gd name="connsiteX4-9" fmla="*/ 0 w 6877050"/>
              <a:gd name="connsiteY4-10" fmla="*/ 783320 h 784750"/>
              <a:gd name="connsiteX5" fmla="*/ 0 w 6877050"/>
              <a:gd name="connsiteY5" fmla="*/ 0 h 784750"/>
              <a:gd name="connsiteX0-11" fmla="*/ 0 w 6877050"/>
              <a:gd name="connsiteY0-12" fmla="*/ 0 h 784750"/>
              <a:gd name="connsiteX1-13" fmla="*/ 6877050 w 6877050"/>
              <a:gd name="connsiteY1-14" fmla="*/ 0 h 784750"/>
              <a:gd name="connsiteX2-15" fmla="*/ 6505575 w 6877050"/>
              <a:gd name="connsiteY2-16" fmla="*/ 784750 h 784750"/>
              <a:gd name="connsiteX3-17" fmla="*/ 0 w 6877050"/>
              <a:gd name="connsiteY3-18" fmla="*/ 783320 h 784750"/>
              <a:gd name="connsiteX4-19" fmla="*/ 0 w 6877050"/>
              <a:gd name="connsiteY4-20" fmla="*/ 0 h 784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77050" h="784750">
                <a:moveTo>
                  <a:pt x="0" y="0"/>
                </a:moveTo>
                <a:lnTo>
                  <a:pt x="6877050" y="0"/>
                </a:lnTo>
                <a:lnTo>
                  <a:pt x="6505575" y="784750"/>
                </a:lnTo>
                <a:lnTo>
                  <a:pt x="0" y="783320"/>
                </a:lnTo>
                <a:lnTo>
                  <a:pt x="0" y="0"/>
                </a:lnTo>
                <a:close/>
              </a:path>
            </a:pathLst>
          </a:cu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p:cNvSpPr/>
          <p:nvPr/>
        </p:nvSpPr>
        <p:spPr>
          <a:xfrm flipV="1">
            <a:off x="260350" y="274373"/>
            <a:ext cx="1827530" cy="490336"/>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2205990" y="609181"/>
            <a:ext cx="1461770" cy="489585"/>
          </a:xfrm>
          <a:prstGeom prst="rect">
            <a:avLst/>
          </a:prstGeom>
          <a:noFill/>
        </p:spPr>
        <p:txBody>
          <a:bodyPr wrap="none" lIns="121917" tIns="60958" rIns="121917" bIns="60958" rtlCol="0">
            <a:spAutoFit/>
          </a:bodyPr>
          <a:lstStyle/>
          <a:p>
            <a:pPr algn="l"/>
            <a:r>
              <a:rPr lang="zh-CN" altLang="en-US" sz="2400" dirty="0">
                <a:solidFill>
                  <a:schemeClr val="bg1"/>
                </a:solidFill>
              </a:rPr>
              <a:t>一、</a:t>
            </a:r>
            <a:r>
              <a:rPr lang="zh-CN" altLang="en-US" sz="2400" dirty="0">
                <a:solidFill>
                  <a:schemeClr val="bg1"/>
                </a:solidFill>
              </a:rPr>
              <a:t>立项</a:t>
            </a:r>
            <a:endParaRPr lang="zh-CN" altLang="en-US" sz="2400" dirty="0">
              <a:solidFill>
                <a:schemeClr val="bg1"/>
              </a:solidFill>
            </a:endParaRPr>
          </a:p>
        </p:txBody>
      </p:sp>
      <p:pic>
        <p:nvPicPr>
          <p:cNvPr id="9" name="图片 8" descr="图片1"/>
          <p:cNvPicPr>
            <a:picLocks noChangeAspect="1"/>
          </p:cNvPicPr>
          <p:nvPr>
            <p:custDataLst>
              <p:tags r:id="rId1"/>
            </p:custDataLst>
          </p:nvPr>
        </p:nvPicPr>
        <p:blipFill>
          <a:blip r:embed="rId2"/>
          <a:stretch>
            <a:fillRect/>
          </a:stretch>
        </p:blipFill>
        <p:spPr>
          <a:xfrm>
            <a:off x="8041640" y="169545"/>
            <a:ext cx="3689985" cy="904875"/>
          </a:xfrm>
          <a:prstGeom prst="rect">
            <a:avLst/>
          </a:prstGeom>
        </p:spPr>
      </p:pic>
      <p:sp>
        <p:nvSpPr>
          <p:cNvPr id="40" name="矩形 39"/>
          <p:cNvSpPr/>
          <p:nvPr>
            <p:custDataLst>
              <p:tags r:id="rId3"/>
            </p:custDataLst>
          </p:nvPr>
        </p:nvSpPr>
        <p:spPr>
          <a:xfrm>
            <a:off x="626110" y="1691005"/>
            <a:ext cx="2442845" cy="618490"/>
          </a:xfrm>
          <a:prstGeom prst="rect">
            <a:avLst/>
          </a:prstGeom>
          <a:solidFill>
            <a:srgbClr val="1F4E78"/>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fontAlgn="auto">
              <a:buClrTx/>
              <a:buSzTx/>
              <a:buFontTx/>
            </a:pPr>
            <a:r>
              <a:rPr lang="en-US" altLang="zh-CN" sz="2800" strike="noStrike" noProof="1">
                <a:latin typeface="黑体" panose="02010609060101010101" pitchFamily="49" charset="-122"/>
                <a:ea typeface="黑体" panose="02010609060101010101" pitchFamily="49" charset="-122"/>
                <a:sym typeface="+mn-ea"/>
              </a:rPr>
              <a:t>3.</a:t>
            </a:r>
            <a:r>
              <a:rPr lang="zh-CN" altLang="en-US" sz="2800" strike="noStrike" noProof="1">
                <a:latin typeface="黑体" panose="02010609060101010101" pitchFamily="49" charset="-122"/>
                <a:ea typeface="黑体" panose="02010609060101010101" pitchFamily="49" charset="-122"/>
                <a:sym typeface="+mn-ea"/>
              </a:rPr>
              <a:t>申请用印</a:t>
            </a:r>
            <a:endParaRPr lang="zh-CN" altLang="en-US" sz="2800" strike="noStrike" noProof="1">
              <a:latin typeface="黑体" panose="02010609060101010101" pitchFamily="49" charset="-122"/>
              <a:ea typeface="黑体" panose="02010609060101010101" pitchFamily="49" charset="-122"/>
              <a:sym typeface="+mn-ea"/>
            </a:endParaRPr>
          </a:p>
        </p:txBody>
      </p:sp>
      <p:sp>
        <p:nvSpPr>
          <p:cNvPr id="8" name="内容占位符 1"/>
          <p:cNvSpPr>
            <a:spLocks noGrp="1"/>
          </p:cNvSpPr>
          <p:nvPr>
            <p:custDataLst>
              <p:tags r:id="rId4"/>
            </p:custDataLst>
          </p:nvPr>
        </p:nvSpPr>
        <p:spPr>
          <a:xfrm>
            <a:off x="367030" y="2752725"/>
            <a:ext cx="11364595" cy="3388360"/>
          </a:xfrm>
          <a:prstGeom prst="rect">
            <a:avLst/>
          </a:prstGeom>
        </p:spPr>
        <p:txBody>
          <a:bodyPr vert="horz">
            <a:normAutofit/>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algn="just"/>
            <a:r>
              <a:rPr lang="en-US" altLang="zh-CN"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3.1  </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横向科研合同草拟好后由所在单位科研秘书将电子版传科发院审核通过后，项目负责人在所在单位</a:t>
            </a:r>
            <a:r>
              <a:rPr lang="en-US" altLang="zh-CN"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OA</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系统走申请用印流程；</a:t>
            </a:r>
            <a:endPar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endParaRPr>
          </a:p>
          <a:p>
            <a:pPr algn="just"/>
            <a:r>
              <a:rPr lang="en-US" altLang="zh-CN"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3.2  OA</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用印流程完成后请携带：</a:t>
            </a:r>
            <a:r>
              <a:rPr lang="zh-CN" altLang="en-US" dirty="0">
                <a:solidFill>
                  <a:schemeClr val="dk1"/>
                </a:solidFill>
                <a:highlight>
                  <a:srgbClr val="FF0000"/>
                </a:highlight>
                <a:latin typeface="黑体" panose="02010609060101010101" pitchFamily="49" charset="-122"/>
                <a:ea typeface="黑体" panose="02010609060101010101" pitchFamily="49" charset="-122"/>
                <a:cs typeface="黑体" panose="02010609060101010101" pitchFamily="49" charset="-122"/>
                <a:sym typeface="+mn-ea"/>
              </a:rPr>
              <a:t>合同原件</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dirty="0">
                <a:solidFill>
                  <a:schemeClr val="dk1"/>
                </a:solidFill>
                <a:highlight>
                  <a:srgbClr val="FF0000"/>
                </a:highlight>
                <a:latin typeface="黑体" panose="02010609060101010101" pitchFamily="49" charset="-122"/>
                <a:ea typeface="黑体" panose="02010609060101010101" pitchFamily="49" charset="-122"/>
                <a:cs typeface="黑体" panose="02010609060101010101" pitchFamily="49" charset="-122"/>
                <a:sym typeface="+mn-ea"/>
              </a:rPr>
              <a:t>附件1立项审核表</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（学院签字签日期盖章）和</a:t>
            </a:r>
            <a:r>
              <a:rPr lang="zh-CN" altLang="en-US" dirty="0">
                <a:solidFill>
                  <a:schemeClr val="dk1"/>
                </a:solidFill>
                <a:highlight>
                  <a:srgbClr val="FF0000"/>
                </a:highlight>
                <a:latin typeface="黑体" panose="02010609060101010101" pitchFamily="49" charset="-122"/>
                <a:ea typeface="黑体" panose="02010609060101010101" pitchFamily="49" charset="-122"/>
                <a:cs typeface="黑体" panose="02010609060101010101" pitchFamily="49" charset="-122"/>
                <a:sym typeface="+mn-ea"/>
              </a:rPr>
              <a:t>湖北师范大学横向科研诚信承诺书</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到科发院301室审核并给予合同编号，同时</a:t>
            </a:r>
            <a:r>
              <a:rPr lang="zh-CN" altLang="en-US" dirty="0">
                <a:solidFill>
                  <a:schemeClr val="dk1"/>
                </a:solidFill>
                <a:highlight>
                  <a:srgbClr val="FF0000"/>
                </a:highlight>
                <a:latin typeface="黑体" panose="02010609060101010101" pitchFamily="49" charset="-122"/>
                <a:ea typeface="黑体" panose="02010609060101010101" pitchFamily="49" charset="-122"/>
                <a:cs typeface="黑体" panose="02010609060101010101" pitchFamily="49" charset="-122"/>
                <a:sym typeface="+mn-ea"/>
              </a:rPr>
              <a:t>留存一份原件在科发院</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，再找科发院院长签字，502用印（校长签字章和学校公章）。</a:t>
            </a:r>
            <a:endPar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endParaRPr>
          </a:p>
          <a:p>
            <a:endPar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endParaRPr>
          </a:p>
          <a:p>
            <a:endPar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42240" y="281406"/>
            <a:ext cx="2067560" cy="483303"/>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463025"/>
            <a:ext cx="6877050" cy="784750"/>
          </a:xfrm>
          <a:custGeom>
            <a:avLst/>
            <a:gdLst>
              <a:gd name="connsiteX0" fmla="*/ 0 w 6877050"/>
              <a:gd name="connsiteY0" fmla="*/ 0 h 783320"/>
              <a:gd name="connsiteX1" fmla="*/ 6877050 w 6877050"/>
              <a:gd name="connsiteY1" fmla="*/ 0 h 783320"/>
              <a:gd name="connsiteX2" fmla="*/ 6877050 w 6877050"/>
              <a:gd name="connsiteY2" fmla="*/ 783320 h 783320"/>
              <a:gd name="connsiteX3" fmla="*/ 0 w 6877050"/>
              <a:gd name="connsiteY3" fmla="*/ 783320 h 783320"/>
              <a:gd name="connsiteX4" fmla="*/ 0 w 6877050"/>
              <a:gd name="connsiteY4" fmla="*/ 0 h 783320"/>
              <a:gd name="connsiteX0-1" fmla="*/ 0 w 6877050"/>
              <a:gd name="connsiteY0-2" fmla="*/ 0 h 784750"/>
              <a:gd name="connsiteX1-3" fmla="*/ 6877050 w 6877050"/>
              <a:gd name="connsiteY1-4" fmla="*/ 0 h 784750"/>
              <a:gd name="connsiteX2-5" fmla="*/ 6877050 w 6877050"/>
              <a:gd name="connsiteY2-6" fmla="*/ 783320 h 784750"/>
              <a:gd name="connsiteX3-7" fmla="*/ 6505575 w 6877050"/>
              <a:gd name="connsiteY3-8" fmla="*/ 784750 h 784750"/>
              <a:gd name="connsiteX4-9" fmla="*/ 0 w 6877050"/>
              <a:gd name="connsiteY4-10" fmla="*/ 783320 h 784750"/>
              <a:gd name="connsiteX5" fmla="*/ 0 w 6877050"/>
              <a:gd name="connsiteY5" fmla="*/ 0 h 784750"/>
              <a:gd name="connsiteX0-11" fmla="*/ 0 w 6877050"/>
              <a:gd name="connsiteY0-12" fmla="*/ 0 h 784750"/>
              <a:gd name="connsiteX1-13" fmla="*/ 6877050 w 6877050"/>
              <a:gd name="connsiteY1-14" fmla="*/ 0 h 784750"/>
              <a:gd name="connsiteX2-15" fmla="*/ 6505575 w 6877050"/>
              <a:gd name="connsiteY2-16" fmla="*/ 784750 h 784750"/>
              <a:gd name="connsiteX3-17" fmla="*/ 0 w 6877050"/>
              <a:gd name="connsiteY3-18" fmla="*/ 783320 h 784750"/>
              <a:gd name="connsiteX4-19" fmla="*/ 0 w 6877050"/>
              <a:gd name="connsiteY4-20" fmla="*/ 0 h 784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77050" h="784750">
                <a:moveTo>
                  <a:pt x="0" y="0"/>
                </a:moveTo>
                <a:lnTo>
                  <a:pt x="6877050" y="0"/>
                </a:lnTo>
                <a:lnTo>
                  <a:pt x="6505575" y="784750"/>
                </a:lnTo>
                <a:lnTo>
                  <a:pt x="0" y="783320"/>
                </a:lnTo>
                <a:lnTo>
                  <a:pt x="0" y="0"/>
                </a:lnTo>
                <a:close/>
              </a:path>
            </a:pathLst>
          </a:custGeom>
          <a:solidFill>
            <a:srgbClr val="1F4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p:cNvSpPr/>
          <p:nvPr/>
        </p:nvSpPr>
        <p:spPr>
          <a:xfrm flipV="1">
            <a:off x="260350" y="274373"/>
            <a:ext cx="1827530" cy="490336"/>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2205990" y="609181"/>
            <a:ext cx="1461770" cy="489585"/>
          </a:xfrm>
          <a:prstGeom prst="rect">
            <a:avLst/>
          </a:prstGeom>
          <a:noFill/>
        </p:spPr>
        <p:txBody>
          <a:bodyPr wrap="none" lIns="121917" tIns="60958" rIns="121917" bIns="60958" rtlCol="0">
            <a:spAutoFit/>
          </a:bodyPr>
          <a:lstStyle/>
          <a:p>
            <a:pPr algn="l"/>
            <a:r>
              <a:rPr lang="zh-CN" altLang="en-US" sz="2400" dirty="0">
                <a:solidFill>
                  <a:schemeClr val="bg1"/>
                </a:solidFill>
              </a:rPr>
              <a:t>一、</a:t>
            </a:r>
            <a:r>
              <a:rPr lang="zh-CN" altLang="en-US" sz="2400" dirty="0">
                <a:solidFill>
                  <a:schemeClr val="bg1"/>
                </a:solidFill>
              </a:rPr>
              <a:t>立项</a:t>
            </a:r>
            <a:endParaRPr lang="zh-CN" altLang="en-US" sz="2400" dirty="0">
              <a:solidFill>
                <a:schemeClr val="bg1"/>
              </a:solidFill>
            </a:endParaRPr>
          </a:p>
        </p:txBody>
      </p:sp>
      <p:pic>
        <p:nvPicPr>
          <p:cNvPr id="9" name="图片 8" descr="图片1"/>
          <p:cNvPicPr>
            <a:picLocks noChangeAspect="1"/>
          </p:cNvPicPr>
          <p:nvPr>
            <p:custDataLst>
              <p:tags r:id="rId1"/>
            </p:custDataLst>
          </p:nvPr>
        </p:nvPicPr>
        <p:blipFill>
          <a:blip r:embed="rId2"/>
          <a:stretch>
            <a:fillRect/>
          </a:stretch>
        </p:blipFill>
        <p:spPr>
          <a:xfrm>
            <a:off x="8041640" y="169545"/>
            <a:ext cx="3689985" cy="904875"/>
          </a:xfrm>
          <a:prstGeom prst="rect">
            <a:avLst/>
          </a:prstGeom>
        </p:spPr>
      </p:pic>
      <p:sp>
        <p:nvSpPr>
          <p:cNvPr id="40" name="矩形 39"/>
          <p:cNvSpPr/>
          <p:nvPr>
            <p:custDataLst>
              <p:tags r:id="rId3"/>
            </p:custDataLst>
          </p:nvPr>
        </p:nvSpPr>
        <p:spPr>
          <a:xfrm>
            <a:off x="626110" y="1691005"/>
            <a:ext cx="2442845" cy="618490"/>
          </a:xfrm>
          <a:prstGeom prst="rect">
            <a:avLst/>
          </a:prstGeom>
          <a:solidFill>
            <a:srgbClr val="1F4E78"/>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fontAlgn="auto">
              <a:buClrTx/>
              <a:buSzTx/>
              <a:buFontTx/>
            </a:pPr>
            <a:r>
              <a:rPr lang="en-US" altLang="zh-CN" sz="2800" strike="noStrike" noProof="1">
                <a:latin typeface="黑体" panose="02010609060101010101" pitchFamily="49" charset="-122"/>
                <a:ea typeface="黑体" panose="02010609060101010101" pitchFamily="49" charset="-122"/>
                <a:sym typeface="+mn-ea"/>
              </a:rPr>
              <a:t>4.</a:t>
            </a:r>
            <a:r>
              <a:rPr lang="zh-CN" altLang="en-US" sz="2800" strike="noStrike" noProof="1">
                <a:latin typeface="黑体" panose="02010609060101010101" pitchFamily="49" charset="-122"/>
                <a:ea typeface="黑体" panose="02010609060101010101" pitchFamily="49" charset="-122"/>
                <a:sym typeface="+mn-ea"/>
              </a:rPr>
              <a:t>开具发票</a:t>
            </a:r>
            <a:endParaRPr lang="zh-CN" altLang="en-US" sz="2800" strike="noStrike" noProof="1">
              <a:latin typeface="黑体" panose="02010609060101010101" pitchFamily="49" charset="-122"/>
              <a:ea typeface="黑体" panose="02010609060101010101" pitchFamily="49" charset="-122"/>
              <a:sym typeface="+mn-ea"/>
            </a:endParaRPr>
          </a:p>
        </p:txBody>
      </p:sp>
      <p:sp>
        <p:nvSpPr>
          <p:cNvPr id="5" name="内容占位符 1"/>
          <p:cNvSpPr>
            <a:spLocks noGrp="1"/>
          </p:cNvSpPr>
          <p:nvPr>
            <p:custDataLst>
              <p:tags r:id="rId4"/>
            </p:custDataLst>
          </p:nvPr>
        </p:nvSpPr>
        <p:spPr>
          <a:xfrm>
            <a:off x="372745" y="2565400"/>
            <a:ext cx="11143615" cy="3832860"/>
          </a:xfrm>
          <a:prstGeom prst="rect">
            <a:avLst/>
          </a:prstGeom>
        </p:spPr>
        <p:txBody>
          <a:bodyPr vert="horz">
            <a:normAutofit lnSpcReduction="10000"/>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a:lnSpc>
                <a:spcPct val="150000"/>
              </a:lnSpc>
              <a:buFont typeface="Arial" panose="020B0604020202020204" pitchFamily="34" charset="0"/>
              <a:buChar char="•"/>
            </a:pP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1.预借发票请参照财务处规定；</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技术开发和技术转让（技术实施许可）的先走完合同登记流程后再开具发票（否则不能减免税收）；</a:t>
            </a:r>
            <a:endPar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buFont typeface="Arial" panose="020B0604020202020204" pitchFamily="34" charset="0"/>
              <a:buChar char="•"/>
            </a:pP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rPr>
              <a:t>2.到账后凭借合同原件及复印件、横向科研项目经费入账单（附件5</a:t>
            </a:r>
            <a:r>
              <a:rPr lang="zh-CN" altLang="en-US" dirty="0">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由所在单位领导签字盖章、个人签字</a:t>
            </a:r>
            <a:r>
              <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rPr>
              <a:t>）先到科发院301室审核项目开票税率，再到财务处开具发票、上帐并扣除税收和管理费(自行打印横向科研项目经费入账单&lt;附件5&gt;学院签字盖章)。</a:t>
            </a:r>
            <a:endParaRPr lang="zh-CN" altLang="en-US">
              <a:solidFill>
                <a:schemeClr val="dk1"/>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sld>
</file>

<file path=ppt/tags/tag1.xml><?xml version="1.0" encoding="utf-8"?>
<p:tagLst xmlns:p="http://schemas.openxmlformats.org/presentationml/2006/main">
  <p:tag name="KSO_WM_UNIT_TYPE" val="a"/>
  <p:tag name="KSO_WM_UNIT_INDEX" val="1"/>
  <p:tag name="KSO_WM_UNIT_LAYERLEVEL" val="1"/>
  <p:tag name="KSO_WM_UNIT_VALUE" val="11"/>
  <p:tag name="KSO_WM_UNIT_ISCONTENTSTITLE" val="0"/>
  <p:tag name="KSO_WM_UNIT_HIGHLIGHT" val="0"/>
  <p:tag name="KSO_WM_UNIT_COMPATIBLE" val="0"/>
  <p:tag name="KSO_WM_BEAUTIFY_FLAG" val=""/>
  <p:tag name="KSO_WM_TAG_VERSION" val="1.0"/>
  <p:tag name="KSO_WM_UNIT_PRESET_TEXT" val="大学毕业生论文答辩"/>
  <p:tag name="KSO_WM_TEMPLATE_CATEGORY" val="custom"/>
  <p:tag name="KSO_WM_TEMPLATE_INDEX" val="20184707"/>
  <p:tag name="KSO_WM_UNIT_ID" val="custom20184707_1*a*1"/>
  <p:tag name="KSO_WM_UNIT_ISNUMDGMTITLE" val="0"/>
  <p:tag name="KSO_WM_UNIT_NOCLEAR" val="0"/>
  <p:tag name="KSO_WM_UNIT_DIAGRAM_ISNUMVISUAL" val="0"/>
  <p:tag name="KSO_WM_UNIT_DIAGRAM_ISREFERUNIT" val="0"/>
  <p:tag name="KSO_WM_UNIT_TEXT_FILL_FORE_SCHEMECOLOR_INDEX_BRIGHTNESS" val="0"/>
  <p:tag name="KSO_WM_UNIT_TEXT_FILL_FORE_SCHEMECOLOR_INDEX" val="13"/>
  <p:tag name="KSO_WM_UNIT_TEXT_FILL_TYPE" val="1"/>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PP_MARK_KEY" val="1a4e7181-71fb-46e3-9776-104aa8e603ca"/>
  <p:tag name="COMMONDATA" val="eyJoZGlkIjoiOGZlNGQ4MTQ3NmI0OTljMGYzYmU1ODFjYzUwYzdjZGUifQ=="/>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954F72"/>
      </a:folHlink>
    </a:clrScheme>
    <a:fontScheme name="自定义 4">
      <a:majorFont>
        <a:latin typeface="MS PGothic"/>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1314</Words>
  <Application>WPS 演示</Application>
  <PresentationFormat>宽屏</PresentationFormat>
  <Paragraphs>76</Paragraphs>
  <Slides>11</Slides>
  <Notes>6</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11</vt:i4>
      </vt:variant>
    </vt:vector>
  </HeadingPairs>
  <TitlesOfParts>
    <vt:vector size="23" baseType="lpstr">
      <vt:lpstr>Arial</vt:lpstr>
      <vt:lpstr>宋体</vt:lpstr>
      <vt:lpstr>Wingdings</vt:lpstr>
      <vt:lpstr>微软雅黑</vt:lpstr>
      <vt:lpstr>黑体</vt:lpstr>
      <vt:lpstr>Wingdings 3</vt:lpstr>
      <vt:lpstr>Verdana</vt:lpstr>
      <vt:lpstr>Wingdings 2</vt:lpstr>
      <vt:lpstr>MS PGothic</vt:lpstr>
      <vt:lpstr>Arial Unicode MS</vt:lpstr>
      <vt:lpstr>等线</vt:lpstr>
      <vt:lpstr>Office 主题</vt:lpstr>
      <vt:lpstr>横向科研项目办理流程 （立项与结项）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Bob Zhou</dc:creator>
  <cp:lastModifiedBy>悟空大师兄</cp:lastModifiedBy>
  <cp:revision>223</cp:revision>
  <dcterms:created xsi:type="dcterms:W3CDTF">2015-01-10T17:33:00Z</dcterms:created>
  <dcterms:modified xsi:type="dcterms:W3CDTF">2023-06-20T02:50:51Z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FC3DE86B323D46B583E0DE6299148495_13</vt:lpwstr>
  </property>
  <property fmtid="{D5CDD505-2E9C-101B-9397-08002B2CF9AE}" pid="3" name="KSOProductBuildVer">
    <vt:lpwstr>2052-11.1.0.14309</vt:lpwstr>
  </property>
</Properties>
</file>